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94" r:id="rId2"/>
    <p:sldId id="293" r:id="rId3"/>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FC1BBB5-DD8F-4244-8D21-A0F1AEE5BB89}">
          <p14:sldIdLst/>
        </p14:section>
        <p14:section name="タイトルなしのセクション" id="{FC0C2877-250E-4C63-87FA-3752F711D67A}">
          <p14:sldIdLst>
            <p14:sldId id="294"/>
            <p14:sldId id="293"/>
          </p14:sldIdLst>
        </p14:section>
      </p14:sectionLst>
    </p:ext>
    <p:ext uri="{EFAFB233-063F-42B5-8137-9DF3F51BA10A}">
      <p15:sldGuideLst xmlns:p15="http://schemas.microsoft.com/office/powerpoint/2012/main">
        <p15:guide id="1" orient="horz" pos="3368" userDrawn="1">
          <p15:clr>
            <a:srgbClr val="A4A3A4"/>
          </p15:clr>
        </p15:guide>
        <p15:guide id="2" pos="24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6FF"/>
    <a:srgbClr val="9FBFFF"/>
    <a:srgbClr val="FFC9CC"/>
    <a:srgbClr val="FF7979"/>
    <a:srgbClr val="FFEBF2"/>
    <a:srgbClr val="FF9900"/>
    <a:srgbClr val="FF5B5B"/>
    <a:srgbClr val="FF7900"/>
    <a:srgbClr val="99FFCC"/>
    <a:srgbClr val="7FFC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99" autoAdjust="0"/>
    <p:restoredTop sz="96391" autoAdjust="0"/>
  </p:normalViewPr>
  <p:slideViewPr>
    <p:cSldViewPr snapToGrid="0">
      <p:cViewPr varScale="1">
        <p:scale>
          <a:sx n="44" d="100"/>
          <a:sy n="44" d="100"/>
        </p:scale>
        <p:origin x="2700" y="60"/>
      </p:cViewPr>
      <p:guideLst>
        <p:guide orient="horz" pos="3368"/>
        <p:guide pos="24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18831" cy="495029"/>
          </a:xfrm>
          <a:prstGeom prst="rect">
            <a:avLst/>
          </a:prstGeom>
        </p:spPr>
        <p:txBody>
          <a:bodyPr vert="horz" lIns="91396" tIns="45697" rIns="91396" bIns="4569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8" y="2"/>
            <a:ext cx="2918831" cy="495029"/>
          </a:xfrm>
          <a:prstGeom prst="rect">
            <a:avLst/>
          </a:prstGeom>
        </p:spPr>
        <p:txBody>
          <a:bodyPr vert="horz" lIns="91396" tIns="45697" rIns="91396" bIns="45697" rtlCol="0"/>
          <a:lstStyle>
            <a:lvl1pPr algn="r">
              <a:defRPr sz="1200"/>
            </a:lvl1pPr>
          </a:lstStyle>
          <a:p>
            <a:fld id="{8C87A6BC-B5B5-4AB5-82ED-0CECD9E1F1DB}" type="datetimeFigureOut">
              <a:rPr kumimoji="1" lang="ja-JP" altLang="en-US" smtClean="0"/>
              <a:t>2022/12/27</a:t>
            </a:fld>
            <a:endParaRPr kumimoji="1" lang="ja-JP" altLang="en-US"/>
          </a:p>
        </p:txBody>
      </p:sp>
      <p:sp>
        <p:nvSpPr>
          <p:cNvPr id="4" name="スライド イメージ プレースホルダー 3"/>
          <p:cNvSpPr>
            <a:spLocks noGrp="1" noRot="1" noChangeAspect="1"/>
          </p:cNvSpPr>
          <p:nvPr>
            <p:ph type="sldImg" idx="2"/>
          </p:nvPr>
        </p:nvSpPr>
        <p:spPr>
          <a:xfrm>
            <a:off x="2192338" y="1231900"/>
            <a:ext cx="2351087" cy="3328988"/>
          </a:xfrm>
          <a:prstGeom prst="rect">
            <a:avLst/>
          </a:prstGeom>
          <a:noFill/>
          <a:ln w="12700">
            <a:solidFill>
              <a:prstClr val="black"/>
            </a:solidFill>
          </a:ln>
        </p:spPr>
        <p:txBody>
          <a:bodyPr vert="horz" lIns="91396" tIns="45697" rIns="91396" bIns="45697" rtlCol="0" anchor="ctr"/>
          <a:lstStyle/>
          <a:p>
            <a:endParaRPr lang="ja-JP" altLang="en-US"/>
          </a:p>
        </p:txBody>
      </p:sp>
      <p:sp>
        <p:nvSpPr>
          <p:cNvPr id="5" name="ノート プレースホルダー 4"/>
          <p:cNvSpPr>
            <a:spLocks noGrp="1"/>
          </p:cNvSpPr>
          <p:nvPr>
            <p:ph type="body" sz="quarter" idx="3"/>
          </p:nvPr>
        </p:nvSpPr>
        <p:spPr>
          <a:xfrm>
            <a:off x="673577" y="4748168"/>
            <a:ext cx="5388610" cy="3884861"/>
          </a:xfrm>
          <a:prstGeom prst="rect">
            <a:avLst/>
          </a:prstGeom>
        </p:spPr>
        <p:txBody>
          <a:bodyPr vert="horz" lIns="91396" tIns="45697" rIns="91396" bIns="456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286"/>
            <a:ext cx="2918831" cy="495028"/>
          </a:xfrm>
          <a:prstGeom prst="rect">
            <a:avLst/>
          </a:prstGeom>
        </p:spPr>
        <p:txBody>
          <a:bodyPr vert="horz" lIns="91396" tIns="45697" rIns="91396" bIns="4569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8" y="9371286"/>
            <a:ext cx="2918831" cy="495028"/>
          </a:xfrm>
          <a:prstGeom prst="rect">
            <a:avLst/>
          </a:prstGeom>
        </p:spPr>
        <p:txBody>
          <a:bodyPr vert="horz" lIns="91396" tIns="45697" rIns="91396" bIns="45697" rtlCol="0" anchor="b"/>
          <a:lstStyle>
            <a:lvl1pPr algn="r">
              <a:defRPr sz="1200"/>
            </a:lvl1pPr>
          </a:lstStyle>
          <a:p>
            <a:fld id="{138A5331-2583-429A-8A4D-44A4E28CD052}" type="slidenum">
              <a:rPr kumimoji="1" lang="ja-JP" altLang="en-US" smtClean="0"/>
              <a:t>‹#›</a:t>
            </a:fld>
            <a:endParaRPr kumimoji="1" lang="ja-JP" altLang="en-US"/>
          </a:p>
        </p:txBody>
      </p:sp>
    </p:spTree>
    <p:extLst>
      <p:ext uri="{BB962C8B-B14F-4D97-AF65-F5344CB8AC3E}">
        <p14:creationId xmlns:p14="http://schemas.microsoft.com/office/powerpoint/2010/main" val="2860495776"/>
      </p:ext>
    </p:extLst>
  </p:cSld>
  <p:clrMap bg1="lt1" tx1="dk1" bg2="lt2" tx2="dk2" accent1="accent1" accent2="accent2" accent3="accent3" accent4="accent4" accent5="accent5" accent6="accent6" hlink="hlink" folHlink="folHlink"/>
  <p:notesStyle>
    <a:lvl1pPr marL="0" algn="l" defTabSz="914023" rtl="0" eaLnBrk="1" latinLnBrk="0" hangingPunct="1">
      <a:defRPr kumimoji="1" sz="1199" kern="1200">
        <a:solidFill>
          <a:schemeClr val="tx1"/>
        </a:solidFill>
        <a:latin typeface="+mn-lt"/>
        <a:ea typeface="+mn-ea"/>
        <a:cs typeface="+mn-cs"/>
      </a:defRPr>
    </a:lvl1pPr>
    <a:lvl2pPr marL="457011" algn="l" defTabSz="914023" rtl="0" eaLnBrk="1" latinLnBrk="0" hangingPunct="1">
      <a:defRPr kumimoji="1" sz="1199" kern="1200">
        <a:solidFill>
          <a:schemeClr val="tx1"/>
        </a:solidFill>
        <a:latin typeface="+mn-lt"/>
        <a:ea typeface="+mn-ea"/>
        <a:cs typeface="+mn-cs"/>
      </a:defRPr>
    </a:lvl2pPr>
    <a:lvl3pPr marL="914023" algn="l" defTabSz="914023" rtl="0" eaLnBrk="1" latinLnBrk="0" hangingPunct="1">
      <a:defRPr kumimoji="1" sz="1199" kern="1200">
        <a:solidFill>
          <a:schemeClr val="tx1"/>
        </a:solidFill>
        <a:latin typeface="+mn-lt"/>
        <a:ea typeface="+mn-ea"/>
        <a:cs typeface="+mn-cs"/>
      </a:defRPr>
    </a:lvl3pPr>
    <a:lvl4pPr marL="1371033" algn="l" defTabSz="914023" rtl="0" eaLnBrk="1" latinLnBrk="0" hangingPunct="1">
      <a:defRPr kumimoji="1" sz="1199" kern="1200">
        <a:solidFill>
          <a:schemeClr val="tx1"/>
        </a:solidFill>
        <a:latin typeface="+mn-lt"/>
        <a:ea typeface="+mn-ea"/>
        <a:cs typeface="+mn-cs"/>
      </a:defRPr>
    </a:lvl4pPr>
    <a:lvl5pPr marL="1828045" algn="l" defTabSz="914023" rtl="0" eaLnBrk="1" latinLnBrk="0" hangingPunct="1">
      <a:defRPr kumimoji="1" sz="1199" kern="1200">
        <a:solidFill>
          <a:schemeClr val="tx1"/>
        </a:solidFill>
        <a:latin typeface="+mn-lt"/>
        <a:ea typeface="+mn-ea"/>
        <a:cs typeface="+mn-cs"/>
      </a:defRPr>
    </a:lvl5pPr>
    <a:lvl6pPr marL="2285056" algn="l" defTabSz="914023" rtl="0" eaLnBrk="1" latinLnBrk="0" hangingPunct="1">
      <a:defRPr kumimoji="1" sz="1199" kern="1200">
        <a:solidFill>
          <a:schemeClr val="tx1"/>
        </a:solidFill>
        <a:latin typeface="+mn-lt"/>
        <a:ea typeface="+mn-ea"/>
        <a:cs typeface="+mn-cs"/>
      </a:defRPr>
    </a:lvl6pPr>
    <a:lvl7pPr marL="2742068" algn="l" defTabSz="914023" rtl="0" eaLnBrk="1" latinLnBrk="0" hangingPunct="1">
      <a:defRPr kumimoji="1" sz="1199" kern="1200">
        <a:solidFill>
          <a:schemeClr val="tx1"/>
        </a:solidFill>
        <a:latin typeface="+mn-lt"/>
        <a:ea typeface="+mn-ea"/>
        <a:cs typeface="+mn-cs"/>
      </a:defRPr>
    </a:lvl7pPr>
    <a:lvl8pPr marL="3199079" algn="l" defTabSz="914023" rtl="0" eaLnBrk="1" latinLnBrk="0" hangingPunct="1">
      <a:defRPr kumimoji="1" sz="1199" kern="1200">
        <a:solidFill>
          <a:schemeClr val="tx1"/>
        </a:solidFill>
        <a:latin typeface="+mn-lt"/>
        <a:ea typeface="+mn-ea"/>
        <a:cs typeface="+mn-cs"/>
      </a:defRPr>
    </a:lvl8pPr>
    <a:lvl9pPr marL="3656090" algn="l" defTabSz="914023" rtl="0" eaLnBrk="1" latinLnBrk="0" hangingPunct="1">
      <a:defRPr kumimoji="1"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2338" y="1231900"/>
            <a:ext cx="2351087" cy="3328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38A5331-2583-429A-8A4D-44A4E28CD052}" type="slidenum">
              <a:rPr kumimoji="1" lang="ja-JP" altLang="en-US" smtClean="0"/>
              <a:t>1</a:t>
            </a:fld>
            <a:endParaRPr kumimoji="1" lang="ja-JP" altLang="en-US"/>
          </a:p>
        </p:txBody>
      </p:sp>
    </p:spTree>
    <p:extLst>
      <p:ext uri="{BB962C8B-B14F-4D97-AF65-F5344CB8AC3E}">
        <p14:creationId xmlns:p14="http://schemas.microsoft.com/office/powerpoint/2010/main" val="2755348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121647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2159552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1123415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4170184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3776417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202944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279093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1130979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145433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295790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95A2A-9A91-4A36-8CED-A73B11A57063}" type="datetimeFigureOut">
              <a:rPr kumimoji="1" lang="ja-JP" altLang="en-US" smtClean="0"/>
              <a:t>2022/12/27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2506049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AD95A2A-9A91-4A36-8CED-A73B11A57063}" type="datetimeFigureOut">
              <a:rPr kumimoji="1" lang="ja-JP" altLang="en-US" smtClean="0"/>
              <a:t>2022/12/27</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2CD49C00-1F68-492A-AB2F-0E02463BE6AA}" type="slidenum">
              <a:rPr kumimoji="1" lang="ja-JP" altLang="en-US" smtClean="0"/>
              <a:t>‹#›</a:t>
            </a:fld>
            <a:endParaRPr kumimoji="1" lang="ja-JP" altLang="en-US"/>
          </a:p>
        </p:txBody>
      </p:sp>
    </p:spTree>
    <p:extLst>
      <p:ext uri="{BB962C8B-B14F-4D97-AF65-F5344CB8AC3E}">
        <p14:creationId xmlns:p14="http://schemas.microsoft.com/office/powerpoint/2010/main" val="16099205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p:cNvSpPr txBox="1"/>
          <p:nvPr/>
        </p:nvSpPr>
        <p:spPr>
          <a:xfrm>
            <a:off x="357821" y="576746"/>
            <a:ext cx="6984000" cy="2177992"/>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wrap="square" lIns="72000" tIns="36000" rIns="0" bIns="0" rtlCol="0" anchor="ctr" anchorCtr="0">
            <a:noAutofit/>
          </a:bodyPr>
          <a:lstStyle/>
          <a:p>
            <a:endParaRPr kumimoji="1" lang="en-US" altLang="ja-JP" sz="500" dirty="0">
              <a:solidFill>
                <a:schemeClr val="tx1"/>
              </a:solidFill>
              <a:latin typeface="メイリオ" panose="020B0604030504040204" pitchFamily="50" charset="-128"/>
              <a:ea typeface="メイリオ" panose="020B0604030504040204" pitchFamily="50" charset="-128"/>
            </a:endParaRPr>
          </a:p>
          <a:p>
            <a:pPr>
              <a:lnSpc>
                <a:spcPts val="1000"/>
              </a:lnSpc>
            </a:pPr>
            <a:r>
              <a:rPr kumimoji="1" lang="ja-JP" altLang="en-US" sz="1600" b="1" dirty="0">
                <a:solidFill>
                  <a:schemeClr val="bg1"/>
                </a:solidFill>
                <a:latin typeface="メイリオ" panose="020B0604030504040204" pitchFamily="50" charset="-128"/>
                <a:ea typeface="メイリオ" panose="020B0604030504040204" pitchFamily="50" charset="-128"/>
              </a:rPr>
              <a:t>新型コロナウイルス感染症の影響に伴う休業で報酬が下がった方へ</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endParaRPr kumimoji="1" lang="en-US" altLang="ja-JP" sz="9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2200"/>
              </a:lnSpc>
            </a:pPr>
            <a:r>
              <a:rPr kumimoji="1" lang="ja-JP" altLang="en-US" sz="2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標準報酬月額の特例改定は</a:t>
            </a:r>
            <a:r>
              <a:rPr kumimoji="1" lang="en-US" altLang="ja-JP" sz="2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12</a:t>
            </a:r>
            <a:r>
              <a:rPr kumimoji="1" lang="ja-JP" altLang="en-US" sz="2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月を急減月とする申請をもって終了します</a:t>
            </a:r>
            <a:endParaRPr kumimoji="1" lang="en-US" altLang="ja-JP" sz="2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2200"/>
              </a:lnSpc>
            </a:pPr>
            <a:endParaRPr kumimoji="1" lang="en-US" altLang="ja-JP" sz="12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indent="263525">
              <a:lnSpc>
                <a:spcPts val="2200"/>
              </a:lnSpc>
            </a:pPr>
            <a:r>
              <a:rPr kumimoji="1"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申請期限　令和４年１０月、１１月を急減月とするもの・・令和５年１月末まで　　　　　　　　　</a:t>
            </a:r>
          </a:p>
          <a:p>
            <a:pPr indent="263525">
              <a:lnSpc>
                <a:spcPts val="2200"/>
              </a:lnSpc>
            </a:pPr>
            <a:r>
              <a:rPr kumimoji="1"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令和４年１２月を急減月とするもの・・ ・ ・ ・令和５年２月末まで</a:t>
            </a:r>
          </a:p>
        </p:txBody>
      </p:sp>
      <p:sp>
        <p:nvSpPr>
          <p:cNvPr id="78" name="テキスト ボックス 77"/>
          <p:cNvSpPr txBox="1"/>
          <p:nvPr/>
        </p:nvSpPr>
        <p:spPr>
          <a:xfrm>
            <a:off x="278342" y="3766469"/>
            <a:ext cx="7142957" cy="4632037"/>
          </a:xfrm>
          <a:prstGeom prst="rect">
            <a:avLst/>
          </a:prstGeom>
          <a:noFill/>
        </p:spPr>
        <p:txBody>
          <a:bodyPr wrap="square" rtlCol="0">
            <a:spAutoFit/>
          </a:bodyPr>
          <a:lstStyle/>
          <a:p>
            <a:pPr algn="just">
              <a:spcBef>
                <a:spcPts val="600"/>
              </a:spcBef>
            </a:pPr>
            <a:r>
              <a:rPr kumimoji="1" lang="ja-JP" altLang="en-US" sz="1300" dirty="0">
                <a:latin typeface="メイリオ" panose="020B0604030504040204" pitchFamily="50" charset="-128"/>
                <a:ea typeface="メイリオ" panose="020B0604030504040204" pitchFamily="50" charset="-128"/>
              </a:rPr>
              <a:t>□ </a:t>
            </a:r>
            <a:r>
              <a:rPr kumimoji="1" lang="ja-JP" altLang="en-US" sz="1300" b="1" dirty="0">
                <a:latin typeface="メイリオ" panose="020B0604030504040204" pitchFamily="50" charset="-128"/>
                <a:ea typeface="メイリオ" panose="020B0604030504040204" pitchFamily="50" charset="-128"/>
              </a:rPr>
              <a:t>休業回復の届出について</a:t>
            </a:r>
            <a:endParaRPr kumimoji="1" lang="en-US" altLang="ja-JP" sz="1300" b="1" dirty="0">
              <a:latin typeface="メイリオ" panose="020B0604030504040204" pitchFamily="50" charset="-128"/>
              <a:ea typeface="メイリオ" panose="020B0604030504040204" pitchFamily="50" charset="-128"/>
            </a:endParaRPr>
          </a:p>
          <a:p>
            <a:pPr algn="just"/>
            <a:r>
              <a:rPr kumimoji="1" lang="ja-JP" altLang="en-US" sz="1200" b="1"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現在、特例改定を受けている方については、</a:t>
            </a:r>
            <a:r>
              <a:rPr kumimoji="1" lang="ja-JP" altLang="en-US" sz="1200" dirty="0">
                <a:latin typeface="メイリオ" panose="020B0604030504040204" pitchFamily="50" charset="-128"/>
                <a:ea typeface="メイリオ" panose="020B0604030504040204" pitchFamily="50" charset="-128"/>
              </a:rPr>
              <a:t>令和５年度の定時決定まで特例による標準報酬月額</a:t>
            </a:r>
          </a:p>
          <a:p>
            <a:pPr algn="just"/>
            <a:r>
              <a:rPr kumimoji="1" lang="ja-JP" altLang="en-US" sz="1200" dirty="0">
                <a:latin typeface="メイリオ" panose="020B0604030504040204" pitchFamily="50" charset="-128"/>
                <a:ea typeface="メイリオ" panose="020B0604030504040204" pitchFamily="50" charset="-128"/>
              </a:rPr>
              <a:t>　が適用されますが、</a:t>
            </a:r>
            <a:r>
              <a:rPr kumimoji="1" lang="ja-JP" altLang="en-US" sz="1200" u="sng" dirty="0">
                <a:latin typeface="メイリオ" panose="020B0604030504040204" pitchFamily="50" charset="-128"/>
                <a:ea typeface="メイリオ" panose="020B0604030504040204" pitchFamily="50" charset="-128"/>
              </a:rPr>
              <a:t>令和５年７月までに休業が回復した月に該当した場合は、休業回復の届出が</a:t>
            </a:r>
          </a:p>
          <a:p>
            <a:pPr algn="just">
              <a:spcAft>
                <a:spcPts val="600"/>
              </a:spcAft>
            </a:pPr>
            <a:r>
              <a:rPr kumimoji="1" lang="ja-JP" altLang="en-US" sz="1200" dirty="0">
                <a:latin typeface="メイリオ" panose="020B0604030504040204" pitchFamily="50" charset="-128"/>
                <a:ea typeface="メイリオ" panose="020B0604030504040204" pitchFamily="50" charset="-128"/>
              </a:rPr>
              <a:t>　</a:t>
            </a:r>
            <a:r>
              <a:rPr kumimoji="1" lang="ja-JP" altLang="en-US" sz="1200" u="sng" dirty="0">
                <a:latin typeface="メイリオ" panose="020B0604030504040204" pitchFamily="50" charset="-128"/>
                <a:ea typeface="メイリオ" panose="020B0604030504040204" pitchFamily="50" charset="-128"/>
              </a:rPr>
              <a:t>必要です。</a:t>
            </a:r>
            <a:endParaRPr kumimoji="1" lang="en-US" altLang="ja-JP" sz="1200" b="1" u="sng" dirty="0">
              <a:solidFill>
                <a:srgbClr val="FF0000"/>
              </a:solidFill>
              <a:latin typeface="メイリオ" panose="020B0604030504040204" pitchFamily="50" charset="-128"/>
              <a:ea typeface="メイリオ" panose="020B0604030504040204" pitchFamily="50" charset="-128"/>
            </a:endParaRPr>
          </a:p>
          <a:p>
            <a:pPr marL="144000" algn="just"/>
            <a:r>
              <a:rPr kumimoji="1" lang="ja-JP" altLang="en-US" sz="1000" b="1" dirty="0">
                <a:solidFill>
                  <a:srgbClr val="0070C0"/>
                </a:solidFill>
                <a:latin typeface="メイリオ" panose="020B0604030504040204" pitchFamily="50" charset="-128"/>
                <a:ea typeface="メイリオ" panose="020B0604030504040204" pitchFamily="50" charset="-128"/>
              </a:rPr>
              <a:t>Ｑ「休業が回復した月」とは？</a:t>
            </a:r>
          </a:p>
          <a:p>
            <a:pPr marL="288000" algn="just"/>
            <a:r>
              <a:rPr kumimoji="1" lang="ja-JP" altLang="en-US" sz="900" dirty="0">
                <a:latin typeface="メイリオ" panose="020B0604030504040204" pitchFamily="50" charset="-128"/>
                <a:ea typeface="メイリオ" panose="020B0604030504040204" pitchFamily="50" charset="-128"/>
              </a:rPr>
              <a:t>特例改定の原因となった休業が生じた月と比べて、休業状態にある日数または１日当たりの休業時間の減少が生じるなど、休業状況に何らか改善が見られ、報酬支払の基礎となった日が</a:t>
            </a:r>
            <a:r>
              <a:rPr kumimoji="1" lang="en-US" altLang="ja-JP" sz="900" dirty="0">
                <a:latin typeface="メイリオ" panose="020B0604030504040204" pitchFamily="50" charset="-128"/>
                <a:ea typeface="メイリオ" panose="020B0604030504040204" pitchFamily="50" charset="-128"/>
              </a:rPr>
              <a:t>17</a:t>
            </a:r>
            <a:r>
              <a:rPr kumimoji="1" lang="ja-JP" altLang="en-US" sz="900" dirty="0">
                <a:latin typeface="メイリオ" panose="020B0604030504040204" pitchFamily="50" charset="-128"/>
                <a:ea typeface="メイリオ" panose="020B0604030504040204" pitchFamily="50" charset="-128"/>
              </a:rPr>
              <a:t>日以上となった月をいいます。</a:t>
            </a:r>
          </a:p>
          <a:p>
            <a:pPr marL="144000" algn="just">
              <a:spcBef>
                <a:spcPts val="600"/>
              </a:spcBef>
            </a:pPr>
            <a:r>
              <a:rPr kumimoji="1" lang="ja-JP" altLang="en-US" sz="1000" b="1" dirty="0">
                <a:solidFill>
                  <a:srgbClr val="0070C0"/>
                </a:solidFill>
                <a:latin typeface="メイリオ" panose="020B0604030504040204" pitchFamily="50" charset="-128"/>
                <a:ea typeface="メイリオ" panose="020B0604030504040204" pitchFamily="50" charset="-128"/>
              </a:rPr>
              <a:t>Ｑどのような届出が必要となりますか？</a:t>
            </a:r>
          </a:p>
          <a:p>
            <a:pPr marL="288000" algn="just"/>
            <a:r>
              <a:rPr kumimoji="1" lang="ja-JP" altLang="en-US" sz="900" dirty="0">
                <a:latin typeface="メイリオ" panose="020B0604030504040204" pitchFamily="50" charset="-128"/>
                <a:ea typeface="メイリオ" panose="020B0604030504040204" pitchFamily="50" charset="-128"/>
              </a:rPr>
              <a:t>休業が回復した月に受けた報酬の総額を基にした</a:t>
            </a:r>
            <a:r>
              <a:rPr kumimoji="1" lang="ja-JP" altLang="en-US" sz="900" u="sng" dirty="0">
                <a:latin typeface="メイリオ" panose="020B0604030504040204" pitchFamily="50" charset="-128"/>
                <a:ea typeface="メイリオ" panose="020B0604030504040204" pitchFamily="50" charset="-128"/>
              </a:rPr>
              <a:t>標準報酬月額</a:t>
            </a:r>
            <a:r>
              <a:rPr kumimoji="1" lang="ja-JP" altLang="en-US" sz="900" dirty="0">
                <a:latin typeface="メイリオ" panose="020B0604030504040204" pitchFamily="50" charset="-128"/>
                <a:ea typeface="メイリオ" panose="020B0604030504040204" pitchFamily="50" charset="-128"/>
              </a:rPr>
              <a:t>が、</a:t>
            </a:r>
            <a:r>
              <a:rPr kumimoji="1" lang="ja-JP" altLang="en-US" sz="900" u="sng" dirty="0">
                <a:latin typeface="メイリオ" panose="020B0604030504040204" pitchFamily="50" charset="-128"/>
                <a:ea typeface="メイリオ" panose="020B0604030504040204" pitchFamily="50" charset="-128"/>
              </a:rPr>
              <a:t>特例改定により決定した標準報酬月額</a:t>
            </a:r>
            <a:r>
              <a:rPr kumimoji="1" lang="ja-JP" altLang="en-US" sz="900" dirty="0">
                <a:latin typeface="メイリオ" panose="020B0604030504040204" pitchFamily="50" charset="-128"/>
                <a:ea typeface="メイリオ" panose="020B0604030504040204" pitchFamily="50" charset="-128"/>
              </a:rPr>
              <a:t>に比べて</a:t>
            </a:r>
            <a:r>
              <a:rPr kumimoji="1" lang="ja-JP" altLang="en-US" sz="900" u="sng" dirty="0">
                <a:latin typeface="メイリオ" panose="020B0604030504040204" pitchFamily="50" charset="-128"/>
                <a:ea typeface="メイリオ" panose="020B0604030504040204" pitchFamily="50" charset="-128"/>
              </a:rPr>
              <a:t>２等級以上上昇</a:t>
            </a:r>
            <a:r>
              <a:rPr kumimoji="1" lang="ja-JP" altLang="en-US" sz="900" dirty="0">
                <a:latin typeface="メイリオ" panose="020B0604030504040204" pitchFamily="50" charset="-128"/>
                <a:ea typeface="メイリオ" panose="020B0604030504040204" pitchFamily="50" charset="-128"/>
              </a:rPr>
              <a:t>した場合には、</a:t>
            </a:r>
            <a:r>
              <a:rPr kumimoji="1" lang="ja-JP" altLang="en-US" sz="900" u="sng" dirty="0">
                <a:latin typeface="メイリオ" panose="020B0604030504040204" pitchFamily="50" charset="-128"/>
                <a:ea typeface="メイリオ" panose="020B0604030504040204" pitchFamily="50" charset="-128"/>
              </a:rPr>
              <a:t>その翌月から休業が回復した月における標準報酬月額に改定</a:t>
            </a:r>
            <a:r>
              <a:rPr kumimoji="1" lang="ja-JP" altLang="en-US" sz="900" dirty="0">
                <a:latin typeface="メイリオ" panose="020B0604030504040204" pitchFamily="50" charset="-128"/>
                <a:ea typeface="メイリオ" panose="020B0604030504040204" pitchFamily="50" charset="-128"/>
              </a:rPr>
              <a:t>することになります。該当する場合は、</a:t>
            </a:r>
            <a:r>
              <a:rPr kumimoji="1" lang="ja-JP" altLang="en-US" sz="900" u="sng" dirty="0">
                <a:latin typeface="メイリオ" panose="020B0604030504040204" pitchFamily="50" charset="-128"/>
                <a:ea typeface="メイリオ" panose="020B0604030504040204" pitchFamily="50" charset="-128"/>
              </a:rPr>
              <a:t>固定的賃金の変動の有無に関わりなく、すみやかに随時改定（「休業が回復した場合」の月額変更届（特例改定用））の届出</a:t>
            </a:r>
            <a:r>
              <a:rPr kumimoji="1" lang="ja-JP" altLang="en-US" sz="900" dirty="0">
                <a:latin typeface="メイリオ" panose="020B0604030504040204" pitchFamily="50" charset="-128"/>
                <a:ea typeface="メイリオ" panose="020B0604030504040204" pitchFamily="50" charset="-128"/>
              </a:rPr>
              <a:t>を行ってください。</a:t>
            </a:r>
            <a:endParaRPr kumimoji="1" lang="en-US" altLang="ja-JP" sz="1000" dirty="0">
              <a:latin typeface="メイリオ" panose="020B0604030504040204" pitchFamily="50" charset="-128"/>
              <a:ea typeface="メイリオ" panose="020B0604030504040204" pitchFamily="50" charset="-128"/>
            </a:endParaRPr>
          </a:p>
          <a:p>
            <a:pPr algn="just"/>
            <a:endParaRPr kumimoji="1" lang="ja-JP" altLang="en-US" sz="1200" dirty="0">
              <a:latin typeface="メイリオ" panose="020B0604030504040204" pitchFamily="50" charset="-128"/>
              <a:ea typeface="メイリオ" panose="020B0604030504040204" pitchFamily="50" charset="-128"/>
            </a:endParaRPr>
          </a:p>
          <a:p>
            <a:pPr algn="just"/>
            <a:r>
              <a:rPr kumimoji="1" lang="ja-JP" altLang="en-US" sz="1300" dirty="0">
                <a:latin typeface="メイリオ" panose="020B0604030504040204" pitchFamily="50" charset="-128"/>
                <a:ea typeface="メイリオ" panose="020B0604030504040204" pitchFamily="50" charset="-128"/>
              </a:rPr>
              <a:t>□ </a:t>
            </a:r>
            <a:r>
              <a:rPr kumimoji="1" lang="ja-JP" altLang="en-US" sz="1300" b="1" dirty="0">
                <a:latin typeface="メイリオ" panose="020B0604030504040204" pitchFamily="50" charset="-128"/>
                <a:ea typeface="メイリオ" panose="020B0604030504040204" pitchFamily="50" charset="-128"/>
              </a:rPr>
              <a:t>令和５年の定時決定について</a:t>
            </a:r>
            <a:endParaRPr kumimoji="1" lang="en-US" altLang="ja-JP" sz="1300" b="1" dirty="0">
              <a:latin typeface="メイリオ" panose="020B0604030504040204" pitchFamily="50" charset="-128"/>
              <a:ea typeface="メイリオ" panose="020B0604030504040204" pitchFamily="50" charset="-128"/>
            </a:endParaRPr>
          </a:p>
          <a:p>
            <a:pPr algn="just"/>
            <a:r>
              <a:rPr kumimoji="1" lang="ja-JP" altLang="en-US" sz="1200" dirty="0">
                <a:latin typeface="メイリオ" panose="020B0604030504040204" pitchFamily="50" charset="-128"/>
                <a:ea typeface="メイリオ" panose="020B0604030504040204" pitchFamily="50" charset="-128"/>
              </a:rPr>
              <a:t>　　令和４年６月から１２月までを急減月として特例改定を受けた方の</a:t>
            </a:r>
            <a:r>
              <a:rPr kumimoji="1" lang="ja-JP" altLang="en-US" sz="1200" u="sng" dirty="0">
                <a:latin typeface="メイリオ" panose="020B0604030504040204" pitchFamily="50" charset="-128"/>
                <a:ea typeface="メイリオ" panose="020B0604030504040204" pitchFamily="50" charset="-128"/>
              </a:rPr>
              <a:t>令和５年度の定時決定</a:t>
            </a:r>
            <a:r>
              <a:rPr kumimoji="1" lang="ja-JP" altLang="en-US" sz="1200" dirty="0">
                <a:latin typeface="メイリオ" panose="020B0604030504040204" pitchFamily="50" charset="-128"/>
                <a:ea typeface="メイリオ" panose="020B0604030504040204" pitchFamily="50" charset="-128"/>
              </a:rPr>
              <a:t>は、通　</a:t>
            </a:r>
            <a:endParaRPr kumimoji="1" lang="en-US" altLang="ja-JP" sz="1200" dirty="0">
              <a:latin typeface="メイリオ" panose="020B0604030504040204" pitchFamily="50" charset="-128"/>
              <a:ea typeface="メイリオ" panose="020B0604030504040204" pitchFamily="50" charset="-128"/>
            </a:endParaRPr>
          </a:p>
          <a:p>
            <a:pPr algn="just"/>
            <a:r>
              <a:rPr kumimoji="1" lang="ja-JP" altLang="en-US" sz="1200" dirty="0">
                <a:latin typeface="メイリオ" panose="020B0604030504040204" pitchFamily="50" charset="-128"/>
                <a:ea typeface="メイリオ" panose="020B0604030504040204" pitchFamily="50" charset="-128"/>
              </a:rPr>
              <a:t>　常どおり</a:t>
            </a:r>
            <a:r>
              <a:rPr kumimoji="1" lang="ja-JP" altLang="en-US" sz="1200" u="sng" dirty="0">
                <a:latin typeface="メイリオ" panose="020B0604030504040204" pitchFamily="50" charset="-128"/>
                <a:ea typeface="メイリオ" panose="020B0604030504040204" pitchFamily="50" charset="-128"/>
              </a:rPr>
              <a:t>令和５年４月から６月までの報酬に基づき決定</a:t>
            </a:r>
            <a:r>
              <a:rPr kumimoji="1" lang="ja-JP" altLang="en-US" sz="1200" dirty="0">
                <a:latin typeface="メイリオ" panose="020B0604030504040204" pitchFamily="50" charset="-128"/>
                <a:ea typeface="メイリオ" panose="020B0604030504040204" pitchFamily="50" charset="-128"/>
              </a:rPr>
              <a:t>されます。定時決定の特例措置はありませ　</a:t>
            </a:r>
            <a:endParaRPr kumimoji="1" lang="en-US" altLang="ja-JP" sz="1200" dirty="0">
              <a:latin typeface="メイリオ" panose="020B0604030504040204" pitchFamily="50" charset="-128"/>
              <a:ea typeface="メイリオ" panose="020B0604030504040204" pitchFamily="50" charset="-128"/>
            </a:endParaRPr>
          </a:p>
          <a:p>
            <a:pPr algn="just"/>
            <a:r>
              <a:rPr kumimoji="1" lang="ja-JP" altLang="en-US" sz="1200" dirty="0">
                <a:latin typeface="メイリオ" panose="020B0604030504040204" pitchFamily="50" charset="-128"/>
                <a:ea typeface="メイリオ" panose="020B0604030504040204" pitchFamily="50" charset="-128"/>
              </a:rPr>
              <a:t>　ん。</a:t>
            </a:r>
            <a:endParaRPr kumimoji="1" lang="en-US" altLang="ja-JP" sz="1200" dirty="0">
              <a:latin typeface="メイリオ" panose="020B0604030504040204" pitchFamily="50" charset="-128"/>
              <a:ea typeface="メイリオ" panose="020B0604030504040204" pitchFamily="50" charset="-128"/>
            </a:endParaRPr>
          </a:p>
          <a:p>
            <a:pPr algn="just"/>
            <a:endParaRPr kumimoji="1" lang="en-US" altLang="ja-JP" sz="1200" dirty="0">
              <a:latin typeface="メイリオ" panose="020B0604030504040204" pitchFamily="50" charset="-128"/>
              <a:ea typeface="メイリオ" panose="020B0604030504040204" pitchFamily="50" charset="-128"/>
            </a:endParaRPr>
          </a:p>
          <a:p>
            <a:pPr algn="just"/>
            <a:r>
              <a:rPr kumimoji="1" lang="ja-JP" altLang="en-US" sz="1300" b="1" dirty="0">
                <a:latin typeface="メイリオ" panose="020B0604030504040204" pitchFamily="50" charset="-128"/>
                <a:ea typeface="メイリオ" panose="020B0604030504040204" pitchFamily="50" charset="-128"/>
              </a:rPr>
              <a:t>□ 特例措置終了後の随時改定について</a:t>
            </a:r>
            <a:endParaRPr kumimoji="1" lang="en-US" altLang="ja-JP" sz="1300" b="1" dirty="0">
              <a:latin typeface="メイリオ" panose="020B0604030504040204" pitchFamily="50" charset="-128"/>
              <a:ea typeface="メイリオ" panose="020B0604030504040204" pitchFamily="50" charset="-128"/>
            </a:endParaRPr>
          </a:p>
          <a:p>
            <a:pPr marL="177800" indent="-177800" algn="just"/>
            <a:r>
              <a:rPr kumimoji="1" lang="ja-JP" altLang="en-US" sz="1200" dirty="0">
                <a:latin typeface="メイリオ" panose="020B0604030504040204" pitchFamily="50" charset="-128"/>
                <a:ea typeface="メイリオ" panose="020B0604030504040204" pitchFamily="50" charset="-128"/>
              </a:rPr>
              <a:t>　　特例措置終了後</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令和５年１月以降</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も、一時帰休により、</a:t>
            </a:r>
            <a:r>
              <a:rPr kumimoji="1" lang="ja-JP" altLang="en-US" sz="1200" u="sng" dirty="0">
                <a:latin typeface="メイリオ" panose="020B0604030504040204" pitchFamily="50" charset="-128"/>
                <a:ea typeface="メイリオ" panose="020B0604030504040204" pitchFamily="50" charset="-128"/>
              </a:rPr>
              <a:t>継続して</a:t>
            </a:r>
            <a:r>
              <a:rPr kumimoji="1" lang="en-US" altLang="ja-JP" sz="1200" u="sng" dirty="0">
                <a:latin typeface="メイリオ" panose="020B0604030504040204" pitchFamily="50" charset="-128"/>
                <a:ea typeface="メイリオ" panose="020B0604030504040204" pitchFamily="50" charset="-128"/>
              </a:rPr>
              <a:t>3</a:t>
            </a:r>
            <a:r>
              <a:rPr kumimoji="1" lang="ja-JP" altLang="en-US" sz="1200" u="sng" dirty="0">
                <a:latin typeface="メイリオ" panose="020B0604030504040204" pitchFamily="50" charset="-128"/>
                <a:ea typeface="メイリオ" panose="020B0604030504040204" pitchFamily="50" charset="-128"/>
              </a:rPr>
              <a:t>か月を超えて通常の報酬よりも低額の休業手当等が支払われた場合</a:t>
            </a:r>
            <a:r>
              <a:rPr kumimoji="1" lang="ja-JP" altLang="en-US" sz="1200" dirty="0">
                <a:latin typeface="メイリオ" panose="020B0604030504040204" pitchFamily="50" charset="-128"/>
                <a:ea typeface="メイリオ" panose="020B0604030504040204" pitchFamily="50" charset="-128"/>
              </a:rPr>
              <a:t>は、固定的賃金の変動とみなし、通常の随時改定の対象として休業手当等が支払われた月の</a:t>
            </a:r>
            <a:r>
              <a:rPr kumimoji="1" lang="ja-JP" altLang="en-US" sz="1200" u="sng" dirty="0">
                <a:latin typeface="メイリオ" panose="020B0604030504040204" pitchFamily="50" charset="-128"/>
                <a:ea typeface="メイリオ" panose="020B0604030504040204" pitchFamily="50" charset="-128"/>
              </a:rPr>
              <a:t>４か月目から標準報酬月額の改定が可能</a:t>
            </a:r>
            <a:r>
              <a:rPr kumimoji="1" lang="ja-JP" altLang="en-US" sz="1200" dirty="0">
                <a:latin typeface="メイリオ" panose="020B0604030504040204" pitchFamily="50" charset="-128"/>
                <a:ea typeface="メイリオ" panose="020B0604030504040204" pitchFamily="50" charset="-128"/>
              </a:rPr>
              <a:t>です。</a:t>
            </a:r>
          </a:p>
          <a:p>
            <a:pPr algn="just"/>
            <a:endParaRPr kumimoji="1" lang="ja-JP" altLang="en-US" sz="1200" dirty="0">
              <a:latin typeface="メイリオ" panose="020B0604030504040204" pitchFamily="50" charset="-128"/>
              <a:ea typeface="メイリオ" panose="020B0604030504040204" pitchFamily="50" charset="-128"/>
            </a:endParaRPr>
          </a:p>
          <a:p>
            <a:pPr algn="just"/>
            <a:r>
              <a:rPr kumimoji="1" lang="ja-JP" altLang="en-US" sz="1300" b="1" dirty="0">
                <a:latin typeface="メイリオ" panose="020B0604030504040204" pitchFamily="50" charset="-128"/>
                <a:ea typeface="メイリオ" panose="020B0604030504040204" pitchFamily="50" charset="-128"/>
              </a:rPr>
              <a:t>□ 届出･申立書等の保存について</a:t>
            </a:r>
            <a:endParaRPr kumimoji="1" lang="en-US" altLang="ja-JP" sz="1300" b="1" dirty="0">
              <a:latin typeface="メイリオ" panose="020B0604030504040204" pitchFamily="50" charset="-128"/>
              <a:ea typeface="メイリオ" panose="020B0604030504040204" pitchFamily="50" charset="-128"/>
            </a:endParaRPr>
          </a:p>
          <a:p>
            <a:pPr algn="just"/>
            <a:r>
              <a:rPr kumimoji="1" lang="ja-JP" altLang="en-US" sz="1200" dirty="0">
                <a:latin typeface="メイリオ" panose="020B0604030504040204" pitchFamily="50" charset="-128"/>
                <a:ea typeface="メイリオ" panose="020B0604030504040204" pitchFamily="50" charset="-128"/>
              </a:rPr>
              <a:t>　　特例改定の終了後も、本特例措置の</a:t>
            </a:r>
            <a:r>
              <a:rPr kumimoji="1" lang="ja-JP" altLang="en-US" sz="1200" u="sng" dirty="0">
                <a:latin typeface="メイリオ" panose="020B0604030504040204" pitchFamily="50" charset="-128"/>
                <a:ea typeface="メイリオ" panose="020B0604030504040204" pitchFamily="50" charset="-128"/>
              </a:rPr>
              <a:t>届出及び申立書の内容が事実であることを確認できる書類</a:t>
            </a:r>
          </a:p>
          <a:p>
            <a:pPr algn="just"/>
            <a:r>
              <a:rPr kumimoji="1" lang="ja-JP" altLang="en-US" sz="1200" dirty="0">
                <a:latin typeface="メイリオ" panose="020B0604030504040204" pitchFamily="50" charset="-128"/>
                <a:ea typeface="メイリオ" panose="020B0604030504040204" pitchFamily="50" charset="-128"/>
              </a:rPr>
              <a:t>　については、後日、確認を求める場合があるため、</a:t>
            </a:r>
            <a:r>
              <a:rPr kumimoji="1" lang="ja-JP" altLang="en-US" sz="1200" u="sng" dirty="0">
                <a:latin typeface="メイリオ" panose="020B0604030504040204" pitchFamily="50" charset="-128"/>
                <a:ea typeface="メイリオ" panose="020B0604030504040204" pitchFamily="50" charset="-128"/>
              </a:rPr>
              <a:t>届出日から２年間は保存が必要</a:t>
            </a:r>
            <a:r>
              <a:rPr kumimoji="1" lang="ja-JP" altLang="en-US" sz="1200" dirty="0">
                <a:latin typeface="メイリオ" panose="020B0604030504040204" pitchFamily="50" charset="-128"/>
                <a:ea typeface="メイリオ" panose="020B0604030504040204" pitchFamily="50" charset="-128"/>
              </a:rPr>
              <a:t>です。</a:t>
            </a:r>
          </a:p>
        </p:txBody>
      </p:sp>
      <p:sp>
        <p:nvSpPr>
          <p:cNvPr id="79" name="角丸四角形 78"/>
          <p:cNvSpPr/>
          <p:nvPr/>
        </p:nvSpPr>
        <p:spPr>
          <a:xfrm>
            <a:off x="399246" y="3351462"/>
            <a:ext cx="3257552" cy="286532"/>
          </a:xfrm>
          <a:prstGeom prst="roundRect">
            <a:avLst>
              <a:gd name="adj" fmla="val 50000"/>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600" b="1" dirty="0">
                <a:latin typeface="メイリオ" panose="020B0604030504040204" pitchFamily="50" charset="-128"/>
                <a:ea typeface="メイリオ" panose="020B0604030504040204" pitchFamily="50" charset="-128"/>
              </a:rPr>
              <a:t>　特例改定の終了に係る留意点</a:t>
            </a:r>
          </a:p>
        </p:txBody>
      </p:sp>
      <p:cxnSp>
        <p:nvCxnSpPr>
          <p:cNvPr id="80" name="直線コネクタ 79"/>
          <p:cNvCxnSpPr/>
          <p:nvPr/>
        </p:nvCxnSpPr>
        <p:spPr>
          <a:xfrm>
            <a:off x="614815" y="3618944"/>
            <a:ext cx="6768430" cy="0"/>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934475" y="2942017"/>
            <a:ext cx="5830692" cy="280970"/>
          </a:xfrm>
          <a:prstGeom prst="roundRect">
            <a:avLst>
              <a:gd name="adj" fmla="val 50000"/>
            </a:avLst>
          </a:prstGeom>
          <a:solidFill>
            <a:schemeClr val="bg1"/>
          </a:solidFill>
          <a:ln w="38100" cmpd="dbl">
            <a:solidFill>
              <a:srgbClr val="0070C0"/>
            </a:solidFill>
          </a:ln>
          <a:effectLst>
            <a:glow rad="63500">
              <a:schemeClr val="accent3">
                <a:satMod val="175000"/>
                <a:alpha val="40000"/>
              </a:schemeClr>
            </a:glow>
          </a:effectLst>
        </p:spPr>
        <p:style>
          <a:lnRef idx="0">
            <a:scrgbClr r="0" g="0" b="0"/>
          </a:lnRef>
          <a:fillRef idx="0">
            <a:scrgbClr r="0" g="0" b="0"/>
          </a:fillRef>
          <a:effectRef idx="0">
            <a:scrgbClr r="0" g="0" b="0"/>
          </a:effectRef>
          <a:fontRef idx="minor">
            <a:schemeClr val="lt1"/>
          </a:fontRef>
        </p:style>
        <p:txBody>
          <a:bodyPr lIns="0" tIns="36000" rIns="0" bIns="0" rtlCol="0" anchor="ctr"/>
          <a:lstStyle/>
          <a:p>
            <a:pPr algn="ctr"/>
            <a:r>
              <a:rPr lang="ja-JP" altLang="en-US" sz="1400" dirty="0">
                <a:solidFill>
                  <a:srgbClr val="0070C0"/>
                </a:solidFill>
                <a:latin typeface="メイリオ" panose="020B0604030504040204" pitchFamily="50" charset="-128"/>
                <a:ea typeface="メイリオ" panose="020B0604030504040204" pitchFamily="50" charset="-128"/>
              </a:rPr>
              <a:t>　</a:t>
            </a:r>
            <a:r>
              <a:rPr lang="ja-JP" altLang="en-US" sz="1200" dirty="0">
                <a:solidFill>
                  <a:srgbClr val="0070C0"/>
                </a:solidFill>
                <a:latin typeface="メイリオ" panose="020B0604030504040204" pitchFamily="50" charset="-128"/>
                <a:ea typeface="メイリオ" panose="020B0604030504040204" pitchFamily="50" charset="-128"/>
              </a:rPr>
              <a:t>令和４年１２月を急減月とする申請に関しては裏面をご覧ください。</a:t>
            </a:r>
          </a:p>
        </p:txBody>
      </p:sp>
      <p:grpSp>
        <p:nvGrpSpPr>
          <p:cNvPr id="29" name="グループ化 28"/>
          <p:cNvGrpSpPr/>
          <p:nvPr/>
        </p:nvGrpSpPr>
        <p:grpSpPr>
          <a:xfrm>
            <a:off x="654771" y="8854159"/>
            <a:ext cx="6605038" cy="789272"/>
            <a:chOff x="520367" y="9665964"/>
            <a:chExt cx="6605038" cy="313688"/>
          </a:xfrm>
        </p:grpSpPr>
        <p:sp>
          <p:nvSpPr>
            <p:cNvPr id="44" name="角丸四角形 43"/>
            <p:cNvSpPr/>
            <p:nvPr/>
          </p:nvSpPr>
          <p:spPr>
            <a:xfrm>
              <a:off x="520368" y="9665964"/>
              <a:ext cx="6605037" cy="124088"/>
            </a:xfrm>
            <a:prstGeom prst="roundRect">
              <a:avLst>
                <a:gd name="adj" fmla="val 50000"/>
              </a:avLst>
            </a:prstGeom>
            <a:solidFill>
              <a:schemeClr val="bg2">
                <a:lumMod val="25000"/>
                <a:alpha val="50000"/>
              </a:schemeClr>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pPr algn="ctr"/>
              <a:r>
                <a:rPr lang="ja-JP" altLang="en-US" sz="1400" dirty="0">
                  <a:latin typeface="メイリオ" panose="020B0604030504040204" pitchFamily="50" charset="-128"/>
                  <a:ea typeface="メイリオ" panose="020B0604030504040204" pitchFamily="50" charset="-128"/>
                </a:rPr>
                <a:t>詳しくは当健康保険組合へお問い合わせ下さい</a:t>
              </a:r>
            </a:p>
          </p:txBody>
        </p:sp>
        <p:sp>
          <p:nvSpPr>
            <p:cNvPr id="45" name="正方形/長方形 44"/>
            <p:cNvSpPr/>
            <p:nvPr/>
          </p:nvSpPr>
          <p:spPr>
            <a:xfrm>
              <a:off x="520367" y="9790052"/>
              <a:ext cx="6605037" cy="189600"/>
            </a:xfrm>
            <a:prstGeom prst="rect">
              <a:avLst/>
            </a:prstGeom>
            <a:ln w="44450" cmpd="thinThick">
              <a:noFill/>
            </a:ln>
          </p:spPr>
          <p:txBody>
            <a:bodyPr wrap="square">
              <a:spAutoFit/>
            </a:bodyPr>
            <a:lstStyle/>
            <a:p>
              <a:pPr algn="ctr">
                <a:lnSpc>
                  <a:spcPts val="1500"/>
                </a:lnSpc>
              </a:pPr>
              <a:endParaRPr lang="en-US" altLang="ja-JP" sz="100" dirty="0">
                <a:latin typeface="メイリオ" panose="020B0604030504040204" pitchFamily="50" charset="-128"/>
                <a:ea typeface="メイリオ" panose="020B0604030504040204" pitchFamily="50" charset="-128"/>
              </a:endParaRPr>
            </a:p>
            <a:p>
              <a:pPr algn="ctr">
                <a:lnSpc>
                  <a:spcPts val="1500"/>
                </a:lnSpc>
              </a:pPr>
              <a:r>
                <a:rPr lang="ja-JP" altLang="en-US" sz="1200" dirty="0">
                  <a:latin typeface="メイリオ" panose="020B0604030504040204" pitchFamily="50" charset="-128"/>
                  <a:ea typeface="メイリオ" panose="020B0604030504040204" pitchFamily="50" charset="-128"/>
                </a:rPr>
                <a:t>担当　業務課　電話　</a:t>
              </a:r>
              <a:r>
                <a:rPr lang="en-US" altLang="ja-JP" sz="1200" dirty="0">
                  <a:latin typeface="メイリオ" panose="020B0604030504040204" pitchFamily="50" charset="-128"/>
                  <a:ea typeface="メイリオ" panose="020B0604030504040204" pitchFamily="50" charset="-128"/>
                </a:rPr>
                <a:t>047-452-6661</a:t>
              </a:r>
              <a:endParaRPr lang="ja-JP" altLang="en-US" sz="1200" dirty="0">
                <a:latin typeface="メイリオ" panose="020B0604030504040204" pitchFamily="50" charset="-128"/>
                <a:ea typeface="メイリオ" panose="020B0604030504040204" pitchFamily="50" charset="-128"/>
              </a:endParaRPr>
            </a:p>
          </p:txBody>
        </p:sp>
      </p:grpSp>
      <p:sp>
        <p:nvSpPr>
          <p:cNvPr id="3" name="大かっこ 2"/>
          <p:cNvSpPr/>
          <p:nvPr/>
        </p:nvSpPr>
        <p:spPr>
          <a:xfrm>
            <a:off x="440780" y="2000267"/>
            <a:ext cx="6819029" cy="643388"/>
          </a:xfrm>
          <a:prstGeom prst="bracketPair">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正方形/長方形 4"/>
          <p:cNvSpPr/>
          <p:nvPr/>
        </p:nvSpPr>
        <p:spPr>
          <a:xfrm>
            <a:off x="440780" y="8779591"/>
            <a:ext cx="6942465" cy="1071632"/>
          </a:xfrm>
          <a:prstGeom prst="rect">
            <a:avLst/>
          </a:prstGeom>
          <a:no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0630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60939" y="4288110"/>
            <a:ext cx="7074674" cy="2520670"/>
            <a:chOff x="237216" y="2840218"/>
            <a:chExt cx="7074674" cy="2557937"/>
          </a:xfrm>
        </p:grpSpPr>
        <p:grpSp>
          <p:nvGrpSpPr>
            <p:cNvPr id="5" name="グループ化 4"/>
            <p:cNvGrpSpPr/>
            <p:nvPr/>
          </p:nvGrpSpPr>
          <p:grpSpPr>
            <a:xfrm>
              <a:off x="294384" y="2840218"/>
              <a:ext cx="7012566" cy="2557937"/>
              <a:chOff x="303412" y="3238198"/>
              <a:chExt cx="6953793" cy="2445968"/>
            </a:xfrm>
          </p:grpSpPr>
          <p:sp>
            <p:nvSpPr>
              <p:cNvPr id="50" name="正方形/長方形 49"/>
              <p:cNvSpPr/>
              <p:nvPr/>
            </p:nvSpPr>
            <p:spPr>
              <a:xfrm>
                <a:off x="303412" y="3238198"/>
                <a:ext cx="6953793" cy="2445968"/>
              </a:xfrm>
              <a:prstGeom prst="rect">
                <a:avLst/>
              </a:prstGeom>
              <a:ln>
                <a:solidFill>
                  <a:srgbClr val="FFEBF2"/>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51" name="右矢印 50"/>
              <p:cNvSpPr/>
              <p:nvPr/>
            </p:nvSpPr>
            <p:spPr>
              <a:xfrm>
                <a:off x="3647345" y="4225564"/>
                <a:ext cx="464078" cy="1428576"/>
              </a:xfrm>
              <a:prstGeom prst="rightArrow">
                <a:avLst>
                  <a:gd name="adj1" fmla="val 59773"/>
                  <a:gd name="adj2" fmla="val 50000"/>
                </a:avLst>
              </a:prstGeom>
              <a:solidFill>
                <a:schemeClr val="accent6">
                  <a:lumMod val="40000"/>
                  <a:lumOff val="60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lIns="72000" rIns="36000" rtlCol="0" anchor="ctr"/>
              <a:lstStyle/>
              <a:p>
                <a:pPr algn="ctr"/>
                <a:r>
                  <a:rPr kumimoji="1" lang="ja-JP" altLang="en-US" sz="2200" b="1" dirty="0">
                    <a:latin typeface="メイリオ" panose="020B0604030504040204" pitchFamily="50" charset="-128"/>
                    <a:ea typeface="メイリオ" panose="020B0604030504040204" pitchFamily="50" charset="-128"/>
                  </a:rPr>
                  <a:t>特例</a:t>
                </a:r>
              </a:p>
            </p:txBody>
          </p:sp>
          <p:sp>
            <p:nvSpPr>
              <p:cNvPr id="53" name="四角形吹き出し 52"/>
              <p:cNvSpPr/>
              <p:nvPr/>
            </p:nvSpPr>
            <p:spPr>
              <a:xfrm>
                <a:off x="364926" y="3707892"/>
                <a:ext cx="3327859" cy="217372"/>
              </a:xfrm>
              <a:prstGeom prst="wedgeRectCallout">
                <a:avLst>
                  <a:gd name="adj1" fmla="val 39393"/>
                  <a:gd name="adj2" fmla="val 36337"/>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200" dirty="0">
                    <a:solidFill>
                      <a:prstClr val="black"/>
                    </a:solidFill>
                    <a:latin typeface="メイリオ" panose="020B0604030504040204" pitchFamily="50" charset="-128"/>
                    <a:ea typeface="メイリオ" panose="020B0604030504040204" pitchFamily="50" charset="-128"/>
                  </a:rPr>
                  <a:t>通常であれば</a:t>
                </a:r>
                <a:r>
                  <a:rPr kumimoji="1" lang="en-US" altLang="ja-JP" sz="1200" dirty="0">
                    <a:solidFill>
                      <a:prstClr val="black"/>
                    </a:solidFill>
                    <a:latin typeface="メイリオ" panose="020B0604030504040204" pitchFamily="50" charset="-128"/>
                    <a:ea typeface="メイリオ" panose="020B0604030504040204" pitchFamily="50" charset="-128"/>
                  </a:rPr>
                  <a:t>4</a:t>
                </a:r>
                <a:r>
                  <a:rPr kumimoji="1" lang="ja-JP" altLang="en-US" sz="1200" dirty="0">
                    <a:solidFill>
                      <a:prstClr val="black"/>
                    </a:solidFill>
                    <a:latin typeface="メイリオ" panose="020B0604030504040204" pitchFamily="50" charset="-128"/>
                    <a:ea typeface="メイリオ" panose="020B0604030504040204" pitchFamily="50" charset="-128"/>
                  </a:rPr>
                  <a:t>か月目の３月に改定となります。</a:t>
                </a:r>
              </a:p>
            </p:txBody>
          </p:sp>
          <p:sp>
            <p:nvSpPr>
              <p:cNvPr id="54" name="四角形吹き出し 53"/>
              <p:cNvSpPr/>
              <p:nvPr/>
            </p:nvSpPr>
            <p:spPr>
              <a:xfrm flipH="1">
                <a:off x="4164487" y="3690821"/>
                <a:ext cx="2786930" cy="237843"/>
              </a:xfrm>
              <a:prstGeom prst="wedgeRectCallout">
                <a:avLst>
                  <a:gd name="adj1" fmla="val -18502"/>
                  <a:gd name="adj2" fmla="val 20471"/>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400" b="1" u="sng" dirty="0">
                    <a:solidFill>
                      <a:prstClr val="black"/>
                    </a:solidFill>
                    <a:latin typeface="メイリオ" panose="020B0604030504040204" pitchFamily="50" charset="-128"/>
                    <a:ea typeface="メイリオ" panose="020B0604030504040204" pitchFamily="50" charset="-128"/>
                  </a:rPr>
                  <a:t>１月から改定が可能</a:t>
                </a:r>
                <a:r>
                  <a:rPr kumimoji="1" lang="ja-JP" altLang="en-US" sz="1200" dirty="0">
                    <a:solidFill>
                      <a:prstClr val="black"/>
                    </a:solidFill>
                    <a:latin typeface="メイリオ" panose="020B0604030504040204" pitchFamily="50" charset="-128"/>
                    <a:ea typeface="メイリオ" panose="020B0604030504040204" pitchFamily="50" charset="-128"/>
                  </a:rPr>
                  <a:t>となります。</a:t>
                </a:r>
              </a:p>
            </p:txBody>
          </p:sp>
        </p:grpSp>
        <p:grpSp>
          <p:nvGrpSpPr>
            <p:cNvPr id="6" name="グループ化 5"/>
            <p:cNvGrpSpPr/>
            <p:nvPr/>
          </p:nvGrpSpPr>
          <p:grpSpPr>
            <a:xfrm>
              <a:off x="237216" y="3035372"/>
              <a:ext cx="3632340" cy="2335249"/>
              <a:chOff x="-4482509" y="2259917"/>
              <a:chExt cx="3754658" cy="3033947"/>
            </a:xfrm>
          </p:grpSpPr>
          <p:cxnSp>
            <p:nvCxnSpPr>
              <p:cNvPr id="26" name="直線コネクタ 25"/>
              <p:cNvCxnSpPr/>
              <p:nvPr/>
            </p:nvCxnSpPr>
            <p:spPr>
              <a:xfrm>
                <a:off x="-4312900" y="3361673"/>
                <a:ext cx="2533306" cy="0"/>
              </a:xfrm>
              <a:prstGeom prst="line">
                <a:avLst/>
              </a:prstGeom>
              <a:ln w="28575">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482509" y="2259917"/>
                <a:ext cx="2300737" cy="505708"/>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■通常の随時改定</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3825100" y="4806128"/>
                <a:ext cx="521814" cy="365197"/>
              </a:xfrm>
              <a:prstGeom prst="rect">
                <a:avLst/>
              </a:prstGeom>
              <a:noFill/>
            </p:spPr>
            <p:txBody>
              <a:bodyPr wrap="square" rtlCol="0">
                <a:spAutoFit/>
              </a:bodyPr>
              <a:lstStyle/>
              <a:p>
                <a:r>
                  <a:rPr kumimoji="1" lang="en-US" altLang="ja-JP" sz="1200" dirty="0">
                    <a:latin typeface="+mn-ea"/>
                  </a:rPr>
                  <a:t>11</a:t>
                </a:r>
                <a:r>
                  <a:rPr kumimoji="1" lang="ja-JP" altLang="en-US" sz="1200" dirty="0">
                    <a:latin typeface="+mn-ea"/>
                  </a:rPr>
                  <a:t>月</a:t>
                </a:r>
              </a:p>
            </p:txBody>
          </p:sp>
          <p:sp>
            <p:nvSpPr>
              <p:cNvPr id="29" name="テキスト ボックス 28"/>
              <p:cNvSpPr txBox="1"/>
              <p:nvPr/>
            </p:nvSpPr>
            <p:spPr>
              <a:xfrm>
                <a:off x="-3413248" y="4797841"/>
                <a:ext cx="611473" cy="365197"/>
              </a:xfrm>
              <a:prstGeom prst="rect">
                <a:avLst/>
              </a:prstGeom>
              <a:noFill/>
            </p:spPr>
            <p:txBody>
              <a:bodyPr wrap="square" rtlCol="0">
                <a:spAutoFit/>
              </a:bodyPr>
              <a:lstStyle/>
              <a:p>
                <a:pPr algn="r"/>
                <a:r>
                  <a:rPr kumimoji="1" lang="en-US" altLang="ja-JP" sz="1200" b="1" dirty="0">
                    <a:latin typeface="+mn-ea"/>
                  </a:rPr>
                  <a:t>12</a:t>
                </a:r>
                <a:r>
                  <a:rPr kumimoji="1" lang="ja-JP" altLang="en-US" sz="1200" b="1" dirty="0">
                    <a:latin typeface="+mn-ea"/>
                  </a:rPr>
                  <a:t>月</a:t>
                </a:r>
              </a:p>
            </p:txBody>
          </p:sp>
          <p:sp>
            <p:nvSpPr>
              <p:cNvPr id="30" name="テキスト ボックス 29"/>
              <p:cNvSpPr txBox="1"/>
              <p:nvPr/>
            </p:nvSpPr>
            <p:spPr>
              <a:xfrm>
                <a:off x="-2789289" y="4798601"/>
                <a:ext cx="521814" cy="365197"/>
              </a:xfrm>
              <a:prstGeom prst="rect">
                <a:avLst/>
              </a:prstGeom>
              <a:noFill/>
            </p:spPr>
            <p:txBody>
              <a:bodyPr wrap="square" rtlCol="0">
                <a:spAutoFit/>
              </a:bodyPr>
              <a:lstStyle/>
              <a:p>
                <a:r>
                  <a:rPr kumimoji="1" lang="ja-JP" altLang="en-US" sz="1200" dirty="0">
                    <a:latin typeface="+mn-ea"/>
                  </a:rPr>
                  <a:t>１月</a:t>
                </a:r>
              </a:p>
            </p:txBody>
          </p:sp>
          <p:sp>
            <p:nvSpPr>
              <p:cNvPr id="31" name="テキスト ボックス 30"/>
              <p:cNvSpPr txBox="1"/>
              <p:nvPr/>
            </p:nvSpPr>
            <p:spPr>
              <a:xfrm>
                <a:off x="-2269146" y="4796595"/>
                <a:ext cx="521814" cy="365197"/>
              </a:xfrm>
              <a:prstGeom prst="rect">
                <a:avLst/>
              </a:prstGeom>
              <a:noFill/>
            </p:spPr>
            <p:txBody>
              <a:bodyPr wrap="square" rtlCol="0">
                <a:spAutoFit/>
              </a:bodyPr>
              <a:lstStyle/>
              <a:p>
                <a:r>
                  <a:rPr kumimoji="1" lang="ja-JP" altLang="en-US" sz="1200" dirty="0">
                    <a:latin typeface="+mn-ea"/>
                  </a:rPr>
                  <a:t>２月</a:t>
                </a:r>
              </a:p>
            </p:txBody>
          </p:sp>
          <p:sp>
            <p:nvSpPr>
              <p:cNvPr id="32" name="テキスト ボックス 31"/>
              <p:cNvSpPr txBox="1"/>
              <p:nvPr/>
            </p:nvSpPr>
            <p:spPr>
              <a:xfrm>
                <a:off x="-1756300" y="4785456"/>
                <a:ext cx="784027" cy="365197"/>
              </a:xfrm>
              <a:prstGeom prst="rect">
                <a:avLst/>
              </a:prstGeom>
              <a:noFill/>
            </p:spPr>
            <p:txBody>
              <a:bodyPr wrap="square" rtlCol="0">
                <a:spAutoFit/>
              </a:bodyPr>
              <a:lstStyle/>
              <a:p>
                <a:r>
                  <a:rPr kumimoji="1" lang="ja-JP" altLang="en-US" sz="1200" b="1" dirty="0">
                    <a:latin typeface="+mn-ea"/>
                  </a:rPr>
                  <a:t>３月</a:t>
                </a:r>
              </a:p>
            </p:txBody>
          </p:sp>
          <p:sp>
            <p:nvSpPr>
              <p:cNvPr id="33" name="角丸四角形 32"/>
              <p:cNvSpPr/>
              <p:nvPr/>
            </p:nvSpPr>
            <p:spPr>
              <a:xfrm>
                <a:off x="-3788671" y="3411702"/>
                <a:ext cx="439925" cy="1387377"/>
              </a:xfrm>
              <a:prstGeom prst="roundRect">
                <a:avLst/>
              </a:prstGeom>
              <a:solidFill>
                <a:schemeClr val="accent3"/>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200" b="1" dirty="0"/>
                  <a:t>従前の報酬</a:t>
                </a:r>
              </a:p>
            </p:txBody>
          </p:sp>
          <p:sp>
            <p:nvSpPr>
              <p:cNvPr id="34" name="角丸四角形 33"/>
              <p:cNvSpPr/>
              <p:nvPr/>
            </p:nvSpPr>
            <p:spPr>
              <a:xfrm>
                <a:off x="-2253391" y="3846482"/>
                <a:ext cx="456630" cy="967937"/>
              </a:xfrm>
              <a:prstGeom prst="roundRect">
                <a:avLst/>
              </a:prstGeom>
              <a:ln/>
            </p:spPr>
            <p:style>
              <a:lnRef idx="3">
                <a:schemeClr val="lt1"/>
              </a:lnRef>
              <a:fillRef idx="1">
                <a:schemeClr val="accent3"/>
              </a:fillRef>
              <a:effectRef idx="1">
                <a:schemeClr val="accent3"/>
              </a:effectRef>
              <a:fontRef idx="minor">
                <a:schemeClr val="lt1"/>
              </a:fontRef>
            </p:style>
            <p:txBody>
              <a:bodyPr vert="eaVert" tIns="0" bIns="0" rtlCol="0" anchor="ctr"/>
              <a:lstStyle/>
              <a:p>
                <a:pPr algn="ctr"/>
                <a:r>
                  <a:rPr kumimoji="1" lang="ja-JP" altLang="en-US" sz="1100" b="1" dirty="0"/>
                  <a:t>休業手当</a:t>
                </a:r>
              </a:p>
            </p:txBody>
          </p:sp>
          <p:sp>
            <p:nvSpPr>
              <p:cNvPr id="35" name="角丸四角形 34"/>
              <p:cNvSpPr/>
              <p:nvPr/>
            </p:nvSpPr>
            <p:spPr>
              <a:xfrm>
                <a:off x="-2765628" y="3846482"/>
                <a:ext cx="456630" cy="967937"/>
              </a:xfrm>
              <a:prstGeom prst="roundRect">
                <a:avLst/>
              </a:prstGeom>
              <a:ln/>
            </p:spPr>
            <p:style>
              <a:lnRef idx="3">
                <a:schemeClr val="lt1"/>
              </a:lnRef>
              <a:fillRef idx="1">
                <a:schemeClr val="accent3"/>
              </a:fillRef>
              <a:effectRef idx="1">
                <a:schemeClr val="accent3"/>
              </a:effectRef>
              <a:fontRef idx="minor">
                <a:schemeClr val="lt1"/>
              </a:fontRef>
            </p:style>
            <p:txBody>
              <a:bodyPr vert="eaVert" tIns="0" bIns="0" rtlCol="0" anchor="ctr"/>
              <a:lstStyle/>
              <a:p>
                <a:pPr algn="ctr"/>
                <a:r>
                  <a:rPr kumimoji="1" lang="ja-JP" altLang="en-US" sz="1100" b="1" dirty="0"/>
                  <a:t>休業手当</a:t>
                </a:r>
              </a:p>
            </p:txBody>
          </p:sp>
          <p:sp>
            <p:nvSpPr>
              <p:cNvPr id="36" name="角丸四角形 35"/>
              <p:cNvSpPr/>
              <p:nvPr/>
            </p:nvSpPr>
            <p:spPr>
              <a:xfrm>
                <a:off x="-3274321" y="3846482"/>
                <a:ext cx="456630" cy="967937"/>
              </a:xfrm>
              <a:prstGeom prst="roundRect">
                <a:avLst/>
              </a:prstGeom>
              <a:ln/>
            </p:spPr>
            <p:style>
              <a:lnRef idx="3">
                <a:schemeClr val="lt1"/>
              </a:lnRef>
              <a:fillRef idx="1">
                <a:schemeClr val="accent3"/>
              </a:fillRef>
              <a:effectRef idx="1">
                <a:schemeClr val="accent3"/>
              </a:effectRef>
              <a:fontRef idx="minor">
                <a:schemeClr val="lt1"/>
              </a:fontRef>
            </p:style>
            <p:txBody>
              <a:bodyPr vert="eaVert" tIns="0" bIns="0" rtlCol="0" anchor="ctr"/>
              <a:lstStyle/>
              <a:p>
                <a:pPr algn="ctr"/>
                <a:r>
                  <a:rPr kumimoji="1" lang="ja-JP" altLang="en-US" sz="1100" b="1" dirty="0"/>
                  <a:t>休業手当</a:t>
                </a:r>
              </a:p>
            </p:txBody>
          </p:sp>
          <p:sp>
            <p:nvSpPr>
              <p:cNvPr id="37" name="角丸四角形 36"/>
              <p:cNvSpPr/>
              <p:nvPr/>
            </p:nvSpPr>
            <p:spPr>
              <a:xfrm>
                <a:off x="-1729620" y="3846482"/>
                <a:ext cx="456630" cy="967937"/>
              </a:xfrm>
              <a:prstGeom prst="roundRect">
                <a:avLst/>
              </a:prstGeom>
              <a:solidFill>
                <a:srgbClr val="9FBFFF"/>
              </a:solidFill>
              <a:ln/>
            </p:spPr>
            <p:style>
              <a:lnRef idx="3">
                <a:schemeClr val="lt1"/>
              </a:lnRef>
              <a:fillRef idx="1">
                <a:schemeClr val="accent1"/>
              </a:fillRef>
              <a:effectRef idx="1">
                <a:schemeClr val="accent1"/>
              </a:effectRef>
              <a:fontRef idx="minor">
                <a:schemeClr val="lt1"/>
              </a:fontRef>
            </p:style>
            <p:txBody>
              <a:bodyPr vert="eaVert" tIns="0" bIns="0" rtlCol="0" anchor="ctr"/>
              <a:lstStyle/>
              <a:p>
                <a:pPr algn="ctr"/>
                <a:r>
                  <a:rPr kumimoji="1" lang="ja-JP" altLang="en-US" sz="1100" b="1" dirty="0"/>
                  <a:t>休業手当</a:t>
                </a:r>
              </a:p>
            </p:txBody>
          </p:sp>
          <p:cxnSp>
            <p:nvCxnSpPr>
              <p:cNvPr id="38" name="直線コネクタ 37"/>
              <p:cNvCxnSpPr/>
              <p:nvPr/>
            </p:nvCxnSpPr>
            <p:spPr>
              <a:xfrm>
                <a:off x="-4318460" y="4843308"/>
                <a:ext cx="308861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1776534" y="3791291"/>
                <a:ext cx="595397" cy="0"/>
              </a:xfrm>
              <a:prstGeom prst="line">
                <a:avLst/>
              </a:prstGeom>
              <a:ln w="28575">
                <a:solidFill>
                  <a:srgbClr val="FF5B5B"/>
                </a:solidFill>
                <a:prstDash val="sysDash"/>
                <a:headEnd type="triangle"/>
              </a:ln>
            </p:spPr>
            <p:style>
              <a:lnRef idx="1">
                <a:schemeClr val="accent1"/>
              </a:lnRef>
              <a:fillRef idx="0">
                <a:schemeClr val="accent1"/>
              </a:fillRef>
              <a:effectRef idx="0">
                <a:schemeClr val="accent1"/>
              </a:effectRef>
              <a:fontRef idx="minor">
                <a:schemeClr val="tx1"/>
              </a:fontRef>
            </p:style>
          </p:cxnSp>
          <p:sp>
            <p:nvSpPr>
              <p:cNvPr id="40" name="下矢印 39"/>
              <p:cNvSpPr/>
              <p:nvPr/>
            </p:nvSpPr>
            <p:spPr>
              <a:xfrm>
                <a:off x="-1846263" y="3425100"/>
                <a:ext cx="90862" cy="350307"/>
              </a:xfrm>
              <a:prstGeom prst="downArrow">
                <a:avLst/>
              </a:prstGeom>
              <a:solidFill>
                <a:srgbClr val="FF7979"/>
              </a:solidFill>
              <a:ln>
                <a:solidFill>
                  <a:srgbClr val="FF7979"/>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41" name="上カーブ矢印 40"/>
              <p:cNvSpPr/>
              <p:nvPr/>
            </p:nvSpPr>
            <p:spPr>
              <a:xfrm>
                <a:off x="-2899518" y="5046277"/>
                <a:ext cx="1240960" cy="247587"/>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円形吹き出し 41"/>
              <p:cNvSpPr/>
              <p:nvPr/>
            </p:nvSpPr>
            <p:spPr>
              <a:xfrm>
                <a:off x="-1776175" y="2925766"/>
                <a:ext cx="1024718" cy="708848"/>
              </a:xfrm>
              <a:prstGeom prst="wedgeEllipseCallout">
                <a:avLst>
                  <a:gd name="adj1" fmla="val -32393"/>
                  <a:gd name="adj2" fmla="val 61452"/>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2672134" y="3465204"/>
                <a:ext cx="862711" cy="344801"/>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２等級以上</a:t>
                </a:r>
              </a:p>
            </p:txBody>
          </p:sp>
          <p:grpSp>
            <p:nvGrpSpPr>
              <p:cNvPr id="44" name="グループ化 43"/>
              <p:cNvGrpSpPr/>
              <p:nvPr/>
            </p:nvGrpSpPr>
            <p:grpSpPr>
              <a:xfrm>
                <a:off x="-3332139" y="3038530"/>
                <a:ext cx="1522715" cy="268870"/>
                <a:chOff x="-2978819" y="1237465"/>
                <a:chExt cx="1549394" cy="175001"/>
              </a:xfrm>
            </p:grpSpPr>
            <p:sp>
              <p:nvSpPr>
                <p:cNvPr id="48" name="左右矢印 47"/>
                <p:cNvSpPr/>
                <p:nvPr/>
              </p:nvSpPr>
              <p:spPr>
                <a:xfrm>
                  <a:off x="-2978819" y="1284423"/>
                  <a:ext cx="1549394" cy="95526"/>
                </a:xfrm>
                <a:prstGeom prst="leftRightArrow">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9" name="テキスト ボックス 48"/>
                <p:cNvSpPr txBox="1"/>
                <p:nvPr/>
              </p:nvSpPr>
              <p:spPr>
                <a:xfrm>
                  <a:off x="-2745748" y="1237465"/>
                  <a:ext cx="1087185" cy="175001"/>
                </a:xfrm>
                <a:prstGeom prst="rect">
                  <a:avLst/>
                </a:prstGeom>
                <a:solidFill>
                  <a:schemeClr val="bg1"/>
                </a:solidFill>
              </p:spPr>
              <p:txBody>
                <a:bodyPr wrap="square" rtlCol="0">
                  <a:spAutoFit/>
                </a:bodyPr>
                <a:lstStyle/>
                <a:p>
                  <a:pPr algn="ctr"/>
                  <a:r>
                    <a:rPr kumimoji="1" lang="ja-JP" altLang="en-US" sz="800" dirty="0"/>
                    <a:t>連続する３月</a:t>
                  </a:r>
                </a:p>
              </p:txBody>
            </p:sp>
          </p:grpSp>
          <p:sp>
            <p:nvSpPr>
              <p:cNvPr id="45" name="テキスト ボックス 44"/>
              <p:cNvSpPr txBox="1"/>
              <p:nvPr/>
            </p:nvSpPr>
            <p:spPr>
              <a:xfrm>
                <a:off x="-4436059" y="4819655"/>
                <a:ext cx="584134" cy="365197"/>
              </a:xfrm>
              <a:prstGeom prst="rect">
                <a:avLst/>
              </a:prstGeom>
              <a:noFill/>
            </p:spPr>
            <p:txBody>
              <a:bodyPr wrap="square" rtlCol="0">
                <a:spAutoFit/>
              </a:bodyPr>
              <a:lstStyle/>
              <a:p>
                <a:pPr algn="r"/>
                <a:r>
                  <a:rPr kumimoji="1" lang="en-US" altLang="ja-JP" sz="1200" dirty="0">
                    <a:latin typeface="+mn-ea"/>
                  </a:rPr>
                  <a:t>10</a:t>
                </a:r>
                <a:r>
                  <a:rPr kumimoji="1" lang="ja-JP" altLang="en-US" sz="1200" dirty="0">
                    <a:latin typeface="+mn-ea"/>
                  </a:rPr>
                  <a:t>月</a:t>
                </a:r>
              </a:p>
            </p:txBody>
          </p:sp>
          <p:sp>
            <p:nvSpPr>
              <p:cNvPr id="46" name="角丸四角形 45"/>
              <p:cNvSpPr/>
              <p:nvPr/>
            </p:nvSpPr>
            <p:spPr>
              <a:xfrm>
                <a:off x="-4318460" y="3411702"/>
                <a:ext cx="439925" cy="1387377"/>
              </a:xfrm>
              <a:prstGeom prst="roundRect">
                <a:avLst/>
              </a:prstGeom>
              <a:solidFill>
                <a:schemeClr val="accent3"/>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200" b="1" dirty="0"/>
                  <a:t>従前の報酬</a:t>
                </a:r>
              </a:p>
            </p:txBody>
          </p:sp>
          <p:sp>
            <p:nvSpPr>
              <p:cNvPr id="47" name="テキスト ボックス 46"/>
              <p:cNvSpPr txBox="1"/>
              <p:nvPr/>
            </p:nvSpPr>
            <p:spPr>
              <a:xfrm>
                <a:off x="-1780712" y="3038534"/>
                <a:ext cx="1052861" cy="479835"/>
              </a:xfrm>
              <a:prstGeom prst="rect">
                <a:avLst/>
              </a:prstGeom>
              <a:noFill/>
            </p:spPr>
            <p:txBody>
              <a:bodyPr wrap="square" rtlCol="0">
                <a:spAutoFit/>
              </a:bodyPr>
              <a:lstStyle/>
              <a:p>
                <a:pPr algn="ctr"/>
                <a:r>
                  <a:rPr kumimoji="1" lang="ja-JP" altLang="en-US" sz="900" dirty="0">
                    <a:latin typeface="メイリオ" panose="020B0604030504040204" pitchFamily="50" charset="-128"/>
                    <a:ea typeface="メイリオ" panose="020B0604030504040204" pitchFamily="50" charset="-128"/>
                  </a:rPr>
                  <a:t>報酬が下がった</a:t>
                </a:r>
                <a:endParaRPr kumimoji="1" lang="en-US" altLang="ja-JP" sz="900" dirty="0">
                  <a:latin typeface="メイリオ" panose="020B0604030504040204" pitchFamily="50" charset="-128"/>
                  <a:ea typeface="メイリオ" panose="020B0604030504040204" pitchFamily="50" charset="-128"/>
                </a:endParaRPr>
              </a:p>
              <a:p>
                <a:pPr algn="ctr"/>
                <a:r>
                  <a:rPr kumimoji="1" lang="en-US" altLang="ja-JP" sz="900" dirty="0">
                    <a:latin typeface="メイリオ" panose="020B0604030504040204" pitchFamily="50" charset="-128"/>
                    <a:ea typeface="メイリオ" panose="020B0604030504040204" pitchFamily="50" charset="-128"/>
                  </a:rPr>
                  <a:t>4</a:t>
                </a:r>
                <a:r>
                  <a:rPr kumimoji="1" lang="ja-JP" altLang="en-US" sz="900" dirty="0">
                    <a:latin typeface="メイリオ" panose="020B0604030504040204" pitchFamily="50" charset="-128"/>
                    <a:ea typeface="メイリオ" panose="020B0604030504040204" pitchFamily="50" charset="-128"/>
                  </a:rPr>
                  <a:t>か月目に改定</a:t>
                </a:r>
              </a:p>
            </p:txBody>
          </p:sp>
        </p:grpSp>
        <p:grpSp>
          <p:nvGrpSpPr>
            <p:cNvPr id="7" name="グループ化 6"/>
            <p:cNvGrpSpPr/>
            <p:nvPr/>
          </p:nvGrpSpPr>
          <p:grpSpPr>
            <a:xfrm>
              <a:off x="3782111" y="3011326"/>
              <a:ext cx="3529779" cy="2278875"/>
              <a:chOff x="7952735" y="2831161"/>
              <a:chExt cx="3668059" cy="2697856"/>
            </a:xfrm>
          </p:grpSpPr>
          <p:cxnSp>
            <p:nvCxnSpPr>
              <p:cNvPr id="8" name="直線コネクタ 7"/>
              <p:cNvCxnSpPr/>
              <p:nvPr/>
            </p:nvCxnSpPr>
            <p:spPr>
              <a:xfrm flipV="1">
                <a:off x="8515593" y="3837850"/>
                <a:ext cx="1421592" cy="2370"/>
              </a:xfrm>
              <a:prstGeom prst="line">
                <a:avLst/>
              </a:prstGeom>
              <a:ln w="28575">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8392690" y="5195482"/>
                <a:ext cx="557407" cy="332775"/>
              </a:xfrm>
              <a:prstGeom prst="rect">
                <a:avLst/>
              </a:prstGeom>
              <a:noFill/>
            </p:spPr>
            <p:txBody>
              <a:bodyPr wrap="square" rtlCol="0">
                <a:spAutoFit/>
              </a:bodyPr>
              <a:lstStyle/>
              <a:p>
                <a:pPr algn="r"/>
                <a:r>
                  <a:rPr kumimoji="1" lang="en-US" altLang="ja-JP" sz="1200" dirty="0">
                    <a:latin typeface="+mn-ea"/>
                  </a:rPr>
                  <a:t>10</a:t>
                </a:r>
                <a:r>
                  <a:rPr kumimoji="1" lang="ja-JP" altLang="en-US" sz="1200" dirty="0">
                    <a:latin typeface="+mn-ea"/>
                  </a:rPr>
                  <a:t>月</a:t>
                </a:r>
              </a:p>
            </p:txBody>
          </p:sp>
          <p:sp>
            <p:nvSpPr>
              <p:cNvPr id="10" name="テキスト ボックス 9"/>
              <p:cNvSpPr txBox="1"/>
              <p:nvPr/>
            </p:nvSpPr>
            <p:spPr>
              <a:xfrm>
                <a:off x="8948186" y="5196242"/>
                <a:ext cx="529598" cy="332775"/>
              </a:xfrm>
              <a:prstGeom prst="rect">
                <a:avLst/>
              </a:prstGeom>
              <a:noFill/>
            </p:spPr>
            <p:txBody>
              <a:bodyPr wrap="square" rtlCol="0">
                <a:spAutoFit/>
              </a:bodyPr>
              <a:lstStyle/>
              <a:p>
                <a:r>
                  <a:rPr kumimoji="1" lang="en-US" altLang="ja-JP" sz="1200" dirty="0">
                    <a:latin typeface="+mn-ea"/>
                  </a:rPr>
                  <a:t>11</a:t>
                </a:r>
                <a:r>
                  <a:rPr kumimoji="1" lang="ja-JP" altLang="en-US" sz="1200" dirty="0">
                    <a:latin typeface="+mn-ea"/>
                  </a:rPr>
                  <a:t>月</a:t>
                </a:r>
              </a:p>
            </p:txBody>
          </p:sp>
          <p:sp>
            <p:nvSpPr>
              <p:cNvPr id="11" name="テキスト ボックス 10"/>
              <p:cNvSpPr txBox="1"/>
              <p:nvPr/>
            </p:nvSpPr>
            <p:spPr>
              <a:xfrm>
                <a:off x="9468329" y="5194240"/>
                <a:ext cx="576309" cy="332775"/>
              </a:xfrm>
              <a:prstGeom prst="rect">
                <a:avLst/>
              </a:prstGeom>
              <a:noFill/>
            </p:spPr>
            <p:txBody>
              <a:bodyPr wrap="square" rtlCol="0">
                <a:spAutoFit/>
              </a:bodyPr>
              <a:lstStyle/>
              <a:p>
                <a:r>
                  <a:rPr kumimoji="1" lang="en-US" altLang="ja-JP" sz="1200" b="1" dirty="0">
                    <a:latin typeface="+mn-ea"/>
                  </a:rPr>
                  <a:t>12</a:t>
                </a:r>
                <a:r>
                  <a:rPr kumimoji="1" lang="ja-JP" altLang="en-US" sz="1200" b="1" dirty="0">
                    <a:latin typeface="+mn-ea"/>
                  </a:rPr>
                  <a:t>月</a:t>
                </a:r>
              </a:p>
            </p:txBody>
          </p:sp>
          <p:sp>
            <p:nvSpPr>
              <p:cNvPr id="12" name="テキスト ボックス 11"/>
              <p:cNvSpPr txBox="1"/>
              <p:nvPr/>
            </p:nvSpPr>
            <p:spPr>
              <a:xfrm>
                <a:off x="9981175" y="5184797"/>
                <a:ext cx="624618" cy="332775"/>
              </a:xfrm>
              <a:prstGeom prst="rect">
                <a:avLst/>
              </a:prstGeom>
              <a:noFill/>
            </p:spPr>
            <p:txBody>
              <a:bodyPr wrap="square" rtlCol="0">
                <a:spAutoFit/>
              </a:bodyPr>
              <a:lstStyle/>
              <a:p>
                <a:r>
                  <a:rPr kumimoji="1" lang="ja-JP" altLang="en-US" sz="1200" b="1" dirty="0">
                    <a:latin typeface="+mn-ea"/>
                  </a:rPr>
                  <a:t>１月</a:t>
                </a:r>
              </a:p>
            </p:txBody>
          </p:sp>
          <p:sp>
            <p:nvSpPr>
              <p:cNvPr id="13" name="角丸四角形 12"/>
              <p:cNvSpPr/>
              <p:nvPr/>
            </p:nvSpPr>
            <p:spPr>
              <a:xfrm>
                <a:off x="9484084" y="4305342"/>
                <a:ext cx="456630" cy="882005"/>
              </a:xfrm>
              <a:prstGeom prst="roundRect">
                <a:avLst/>
              </a:prstGeom>
              <a:ln/>
            </p:spPr>
            <p:style>
              <a:lnRef idx="3">
                <a:schemeClr val="lt1"/>
              </a:lnRef>
              <a:fillRef idx="1">
                <a:schemeClr val="accent3"/>
              </a:fillRef>
              <a:effectRef idx="1">
                <a:schemeClr val="accent3"/>
              </a:effectRef>
              <a:fontRef idx="minor">
                <a:schemeClr val="lt1"/>
              </a:fontRef>
            </p:style>
            <p:txBody>
              <a:bodyPr vert="eaVert" tIns="0" bIns="0" rtlCol="0" anchor="ctr"/>
              <a:lstStyle/>
              <a:p>
                <a:pPr algn="ctr"/>
                <a:r>
                  <a:rPr kumimoji="1" lang="ja-JP" altLang="en-US" sz="1100" b="1" dirty="0"/>
                  <a:t>休業手当</a:t>
                </a:r>
              </a:p>
            </p:txBody>
          </p:sp>
          <p:sp>
            <p:nvSpPr>
              <p:cNvPr id="14" name="角丸四角形 13"/>
              <p:cNvSpPr/>
              <p:nvPr/>
            </p:nvSpPr>
            <p:spPr>
              <a:xfrm>
                <a:off x="10007854" y="4305342"/>
                <a:ext cx="456630" cy="882005"/>
              </a:xfrm>
              <a:prstGeom prst="roundRect">
                <a:avLst/>
              </a:prstGeom>
              <a:solidFill>
                <a:srgbClr val="9FBFFF"/>
              </a:solidFill>
              <a:ln/>
            </p:spPr>
            <p:style>
              <a:lnRef idx="3">
                <a:schemeClr val="lt1"/>
              </a:lnRef>
              <a:fillRef idx="1">
                <a:schemeClr val="accent1"/>
              </a:fillRef>
              <a:effectRef idx="1">
                <a:schemeClr val="accent1"/>
              </a:effectRef>
              <a:fontRef idx="minor">
                <a:schemeClr val="lt1"/>
              </a:fontRef>
            </p:style>
            <p:txBody>
              <a:bodyPr vert="eaVert" tIns="0" bIns="0" rtlCol="0" anchor="ctr"/>
              <a:lstStyle/>
              <a:p>
                <a:pPr algn="ctr"/>
                <a:r>
                  <a:rPr kumimoji="1" lang="ja-JP" altLang="en-US" sz="1100" b="1" dirty="0"/>
                  <a:t>休業手当</a:t>
                </a:r>
              </a:p>
            </p:txBody>
          </p:sp>
          <p:sp>
            <p:nvSpPr>
              <p:cNvPr id="15" name="テキスト ボックス 14"/>
              <p:cNvSpPr txBox="1"/>
              <p:nvPr/>
            </p:nvSpPr>
            <p:spPr>
              <a:xfrm>
                <a:off x="9421348" y="3881195"/>
                <a:ext cx="572877" cy="502705"/>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２等級</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以上</a:t>
                </a:r>
              </a:p>
            </p:txBody>
          </p:sp>
          <p:sp>
            <p:nvSpPr>
              <p:cNvPr id="16" name="角丸四角形 15"/>
              <p:cNvSpPr/>
              <p:nvPr/>
            </p:nvSpPr>
            <p:spPr>
              <a:xfrm>
                <a:off x="8483661" y="3909161"/>
                <a:ext cx="439924" cy="1264207"/>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b="1" dirty="0"/>
                  <a:t>従前の報酬</a:t>
                </a:r>
              </a:p>
            </p:txBody>
          </p:sp>
          <p:sp>
            <p:nvSpPr>
              <p:cNvPr id="17" name="テキスト ボックス 16"/>
              <p:cNvSpPr txBox="1"/>
              <p:nvPr/>
            </p:nvSpPr>
            <p:spPr>
              <a:xfrm>
                <a:off x="10478112" y="5191233"/>
                <a:ext cx="561155" cy="332775"/>
              </a:xfrm>
              <a:prstGeom prst="rect">
                <a:avLst/>
              </a:prstGeom>
              <a:noFill/>
            </p:spPr>
            <p:txBody>
              <a:bodyPr wrap="square" rtlCol="0">
                <a:spAutoFit/>
              </a:bodyPr>
              <a:lstStyle/>
              <a:p>
                <a:r>
                  <a:rPr kumimoji="1" lang="ja-JP" altLang="en-US" sz="1200" dirty="0">
                    <a:latin typeface="+mn-ea"/>
                  </a:rPr>
                  <a:t>２月</a:t>
                </a:r>
              </a:p>
            </p:txBody>
          </p:sp>
          <p:sp>
            <p:nvSpPr>
              <p:cNvPr id="18" name="テキスト ボックス 17"/>
              <p:cNvSpPr txBox="1"/>
              <p:nvPr/>
            </p:nvSpPr>
            <p:spPr>
              <a:xfrm>
                <a:off x="10964411" y="5182177"/>
                <a:ext cx="523744" cy="332775"/>
              </a:xfrm>
              <a:prstGeom prst="rect">
                <a:avLst/>
              </a:prstGeom>
              <a:noFill/>
            </p:spPr>
            <p:txBody>
              <a:bodyPr wrap="square" rtlCol="0">
                <a:spAutoFit/>
              </a:bodyPr>
              <a:lstStyle/>
              <a:p>
                <a:r>
                  <a:rPr kumimoji="1" lang="ja-JP" altLang="en-US" sz="1200" dirty="0">
                    <a:latin typeface="+mn-ea"/>
                  </a:rPr>
                  <a:t>３月</a:t>
                </a:r>
              </a:p>
            </p:txBody>
          </p:sp>
          <p:sp>
            <p:nvSpPr>
              <p:cNvPr id="19" name="角丸四角形 18"/>
              <p:cNvSpPr/>
              <p:nvPr/>
            </p:nvSpPr>
            <p:spPr>
              <a:xfrm>
                <a:off x="10505670" y="4305342"/>
                <a:ext cx="456630" cy="882005"/>
              </a:xfrm>
              <a:prstGeom prst="roundRect">
                <a:avLst/>
              </a:prstGeom>
              <a:solidFill>
                <a:srgbClr val="9FBFFF"/>
              </a:solidFill>
              <a:ln/>
            </p:spPr>
            <p:style>
              <a:lnRef idx="3">
                <a:schemeClr val="lt1"/>
              </a:lnRef>
              <a:fillRef idx="1">
                <a:schemeClr val="accent1"/>
              </a:fillRef>
              <a:effectRef idx="1">
                <a:schemeClr val="accent1"/>
              </a:effectRef>
              <a:fontRef idx="minor">
                <a:schemeClr val="lt1"/>
              </a:fontRef>
            </p:style>
            <p:txBody>
              <a:bodyPr vert="eaVert" tIns="0" bIns="0" rtlCol="0" anchor="ctr"/>
              <a:lstStyle/>
              <a:p>
                <a:pPr algn="ctr"/>
                <a:r>
                  <a:rPr kumimoji="1" lang="ja-JP" altLang="en-US" sz="1100" b="1" dirty="0"/>
                  <a:t>休業手当</a:t>
                </a:r>
              </a:p>
            </p:txBody>
          </p:sp>
          <p:sp>
            <p:nvSpPr>
              <p:cNvPr id="20" name="角丸四角形 19"/>
              <p:cNvSpPr/>
              <p:nvPr/>
            </p:nvSpPr>
            <p:spPr>
              <a:xfrm>
                <a:off x="11002056" y="4305342"/>
                <a:ext cx="456630" cy="882005"/>
              </a:xfrm>
              <a:prstGeom prst="roundRect">
                <a:avLst/>
              </a:prstGeom>
              <a:solidFill>
                <a:srgbClr val="9FBFFF"/>
              </a:solidFill>
              <a:ln/>
            </p:spPr>
            <p:style>
              <a:lnRef idx="3">
                <a:schemeClr val="lt1"/>
              </a:lnRef>
              <a:fillRef idx="1">
                <a:schemeClr val="accent1"/>
              </a:fillRef>
              <a:effectRef idx="1">
                <a:schemeClr val="accent1"/>
              </a:effectRef>
              <a:fontRef idx="minor">
                <a:schemeClr val="lt1"/>
              </a:fontRef>
            </p:style>
            <p:txBody>
              <a:bodyPr vert="eaVert" tIns="0" bIns="0" rtlCol="0" anchor="ctr"/>
              <a:lstStyle/>
              <a:p>
                <a:pPr algn="ctr"/>
                <a:r>
                  <a:rPr kumimoji="1" lang="ja-JP" altLang="en-US" sz="1100" b="1" dirty="0"/>
                  <a:t>休業手当</a:t>
                </a:r>
              </a:p>
            </p:txBody>
          </p:sp>
          <p:cxnSp>
            <p:nvCxnSpPr>
              <p:cNvPr id="21" name="直線コネクタ 20"/>
              <p:cNvCxnSpPr/>
              <p:nvPr/>
            </p:nvCxnSpPr>
            <p:spPr>
              <a:xfrm flipV="1">
                <a:off x="8483661" y="5213671"/>
                <a:ext cx="2951868" cy="62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9002845" y="3909161"/>
                <a:ext cx="439924" cy="1264207"/>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kumimoji="1" lang="ja-JP" altLang="en-US" sz="1200" b="1" dirty="0"/>
                  <a:t>従前の報酬</a:t>
                </a:r>
              </a:p>
            </p:txBody>
          </p:sp>
          <p:sp>
            <p:nvSpPr>
              <p:cNvPr id="23" name="テキスト ボックス 22"/>
              <p:cNvSpPr txBox="1"/>
              <p:nvPr/>
            </p:nvSpPr>
            <p:spPr>
              <a:xfrm>
                <a:off x="7952735" y="2831161"/>
                <a:ext cx="2300737" cy="502704"/>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■今回の特例改定</a:t>
                </a:r>
                <a:r>
                  <a:rPr kumimoji="1" lang="ja-JP" altLang="en-US" dirty="0">
                    <a:latin typeface="メイリオ" panose="020B0604030504040204" pitchFamily="50" charset="-128"/>
                    <a:ea typeface="メイリオ" panose="020B0604030504040204" pitchFamily="50" charset="-128"/>
                  </a:rPr>
                  <a:t>　</a:t>
                </a:r>
                <a:endParaRPr kumimoji="1" lang="en-US" altLang="ja-JP" dirty="0">
                  <a:latin typeface="メイリオ" panose="020B0604030504040204" pitchFamily="50" charset="-128"/>
                  <a:ea typeface="メイリオ" panose="020B0604030504040204" pitchFamily="50" charset="-128"/>
                </a:endParaRPr>
              </a:p>
            </p:txBody>
          </p:sp>
          <p:sp>
            <p:nvSpPr>
              <p:cNvPr id="24" name="円形吹き出し 23"/>
              <p:cNvSpPr/>
              <p:nvPr/>
            </p:nvSpPr>
            <p:spPr>
              <a:xfrm>
                <a:off x="10361102" y="3466363"/>
                <a:ext cx="1189171" cy="648942"/>
              </a:xfrm>
              <a:prstGeom prst="wedgeEllipseCallout">
                <a:avLst>
                  <a:gd name="adj1" fmla="val -32344"/>
                  <a:gd name="adj2" fmla="val 61465"/>
                </a:avLst>
              </a:prstGeom>
              <a:solidFill>
                <a:schemeClr val="accent6">
                  <a:lumMod val="40000"/>
                  <a:lumOff val="60000"/>
                </a:schemeClr>
              </a:solidFill>
              <a:ln>
                <a:solidFill>
                  <a:schemeClr val="accent6">
                    <a:lumMod val="40000"/>
                    <a:lumOff val="60000"/>
                  </a:schemeClr>
                </a:solidFill>
              </a:ln>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endParaRPr kumimoji="1" lang="ja-JP" altLang="en-US" sz="1400" b="1"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10327256" y="3448313"/>
                <a:ext cx="1293538" cy="848315"/>
              </a:xfrm>
              <a:prstGeom prst="rect">
                <a:avLst/>
              </a:prstGeom>
              <a:noFill/>
            </p:spPr>
            <p:txBody>
              <a:bodyPr wrap="square" lIns="36000" rIns="36000" rtlCol="0">
                <a:spAutoFit/>
              </a:bodyPr>
              <a:lstStyle/>
              <a:p>
                <a:pPr algn="ctr"/>
                <a:r>
                  <a:rPr kumimoji="1" lang="ja-JP" altLang="en-US" sz="1100" b="1" dirty="0">
                    <a:solidFill>
                      <a:schemeClr val="bg1"/>
                    </a:solidFill>
                    <a:latin typeface="メイリオ" panose="020B0604030504040204" pitchFamily="50" charset="-128"/>
                    <a:ea typeface="メイリオ" panose="020B0604030504040204" pitchFamily="50" charset="-128"/>
                  </a:rPr>
                  <a:t>報酬が</a:t>
                </a:r>
                <a:endParaRPr kumimoji="1" lang="en-US" altLang="ja-JP" sz="11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100" b="1" dirty="0">
                    <a:solidFill>
                      <a:schemeClr val="bg1"/>
                    </a:solidFill>
                    <a:latin typeface="メイリオ" panose="020B0604030504040204" pitchFamily="50" charset="-128"/>
                    <a:ea typeface="メイリオ" panose="020B0604030504040204" pitchFamily="50" charset="-128"/>
                  </a:rPr>
                  <a:t>下がった翌月に</a:t>
                </a:r>
                <a:endParaRPr kumimoji="1" lang="en-US" altLang="ja-JP" sz="11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1100" b="1" dirty="0">
                    <a:solidFill>
                      <a:schemeClr val="bg1"/>
                    </a:solidFill>
                    <a:latin typeface="メイリオ" panose="020B0604030504040204" pitchFamily="50" charset="-128"/>
                    <a:ea typeface="メイリオ" panose="020B0604030504040204" pitchFamily="50" charset="-128"/>
                  </a:rPr>
                  <a:t>改定可能</a:t>
                </a:r>
              </a:p>
            </p:txBody>
          </p:sp>
        </p:grpSp>
      </p:grpSp>
      <p:sp>
        <p:nvSpPr>
          <p:cNvPr id="55" name="左右矢印 54"/>
          <p:cNvSpPr/>
          <p:nvPr/>
        </p:nvSpPr>
        <p:spPr>
          <a:xfrm>
            <a:off x="4263894" y="5100892"/>
            <a:ext cx="1313337" cy="97200"/>
          </a:xfrm>
          <a:prstGeom prst="leftRightArrow">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4483751" y="5055974"/>
            <a:ext cx="909741" cy="180000"/>
          </a:xfrm>
          <a:prstGeom prst="rect">
            <a:avLst/>
          </a:prstGeom>
          <a:solidFill>
            <a:schemeClr val="bg1"/>
          </a:solidFill>
        </p:spPr>
        <p:txBody>
          <a:bodyPr wrap="square" rtlCol="0">
            <a:spAutoFit/>
          </a:bodyPr>
          <a:lstStyle/>
          <a:p>
            <a:pPr algn="ctr"/>
            <a:r>
              <a:rPr kumimoji="1" lang="ja-JP" altLang="en-US" sz="800" dirty="0"/>
              <a:t>連続する３月</a:t>
            </a:r>
          </a:p>
        </p:txBody>
      </p:sp>
      <p:sp>
        <p:nvSpPr>
          <p:cNvPr id="57" name="上カーブ矢印 56"/>
          <p:cNvSpPr/>
          <p:nvPr/>
        </p:nvSpPr>
        <p:spPr>
          <a:xfrm>
            <a:off x="5349396" y="6655884"/>
            <a:ext cx="441515" cy="118710"/>
          </a:xfrm>
          <a:prstGeom prst="curvedUp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58" name="直線コネクタ 57"/>
          <p:cNvCxnSpPr/>
          <p:nvPr/>
        </p:nvCxnSpPr>
        <p:spPr>
          <a:xfrm flipH="1">
            <a:off x="5657807" y="5656151"/>
            <a:ext cx="1440000" cy="0"/>
          </a:xfrm>
          <a:prstGeom prst="line">
            <a:avLst/>
          </a:prstGeom>
          <a:ln w="28575">
            <a:solidFill>
              <a:srgbClr val="FF5B5B"/>
            </a:solidFill>
            <a:prstDash val="sysDash"/>
            <a:headEnd type="triangle"/>
          </a:ln>
        </p:spPr>
        <p:style>
          <a:lnRef idx="1">
            <a:schemeClr val="accent1"/>
          </a:lnRef>
          <a:fillRef idx="0">
            <a:schemeClr val="accent1"/>
          </a:fillRef>
          <a:effectRef idx="0">
            <a:schemeClr val="accent1"/>
          </a:effectRef>
          <a:fontRef idx="minor">
            <a:schemeClr val="tx1"/>
          </a:fontRef>
        </p:style>
      </p:cxnSp>
      <p:sp>
        <p:nvSpPr>
          <p:cNvPr id="59" name="下矢印 58"/>
          <p:cNvSpPr/>
          <p:nvPr/>
        </p:nvSpPr>
        <p:spPr>
          <a:xfrm>
            <a:off x="5601773" y="5355660"/>
            <a:ext cx="70536" cy="286086"/>
          </a:xfrm>
          <a:prstGeom prst="downArrow">
            <a:avLst/>
          </a:prstGeom>
          <a:solidFill>
            <a:srgbClr val="FF7979"/>
          </a:solidFill>
          <a:ln>
            <a:solidFill>
              <a:srgbClr val="FF7979"/>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nvGrpSpPr>
          <p:cNvPr id="60" name="グループ化 59"/>
          <p:cNvGrpSpPr/>
          <p:nvPr/>
        </p:nvGrpSpPr>
        <p:grpSpPr>
          <a:xfrm>
            <a:off x="269647" y="6888845"/>
            <a:ext cx="7156230" cy="583321"/>
            <a:chOff x="283435" y="7644716"/>
            <a:chExt cx="7156230" cy="442066"/>
          </a:xfrm>
        </p:grpSpPr>
        <p:grpSp>
          <p:nvGrpSpPr>
            <p:cNvPr id="61" name="グループ化 60"/>
            <p:cNvGrpSpPr/>
            <p:nvPr/>
          </p:nvGrpSpPr>
          <p:grpSpPr>
            <a:xfrm>
              <a:off x="283435" y="7821680"/>
              <a:ext cx="7156230" cy="265102"/>
              <a:chOff x="284537" y="7556640"/>
              <a:chExt cx="7037935" cy="265102"/>
            </a:xfrm>
          </p:grpSpPr>
          <p:sp>
            <p:nvSpPr>
              <p:cNvPr id="63" name="テキスト ボックス 62"/>
              <p:cNvSpPr txBox="1"/>
              <p:nvPr/>
            </p:nvSpPr>
            <p:spPr>
              <a:xfrm>
                <a:off x="284537" y="7614736"/>
                <a:ext cx="7037935" cy="207006"/>
              </a:xfrm>
              <a:prstGeom prst="rect">
                <a:avLst/>
              </a:prstGeom>
              <a:noFill/>
              <a:ln>
                <a:noFill/>
              </a:ln>
            </p:spPr>
            <p:txBody>
              <a:bodyPr wrap="square" rtlCol="0">
                <a:spAutoFit/>
              </a:bodyPr>
              <a:lstStyle/>
              <a:p>
                <a:pPr>
                  <a:lnSpc>
                    <a:spcPts val="1400"/>
                  </a:lnSpc>
                  <a:spcAft>
                    <a:spcPts val="200"/>
                  </a:spcAft>
                </a:pPr>
                <a:r>
                  <a:rPr lang="ja-JP" altLang="en-US" sz="1200" dirty="0">
                    <a:latin typeface="メイリオ" panose="020B0604030504040204" pitchFamily="50" charset="-128"/>
                    <a:ea typeface="メイリオ" panose="020B0604030504040204" pitchFamily="50" charset="-128"/>
                  </a:rPr>
                  <a:t>□　休業により報酬等が急減した月の</a:t>
                </a:r>
                <a:r>
                  <a:rPr lang="ja-JP" altLang="en-US" sz="1200" b="1" dirty="0">
                    <a:latin typeface="メイリオ" panose="020B0604030504040204" pitchFamily="50" charset="-128"/>
                    <a:ea typeface="メイリオ" panose="020B0604030504040204" pitchFamily="50" charset="-128"/>
                  </a:rPr>
                  <a:t>翌月以降の健康保険料が対象</a:t>
                </a:r>
                <a:r>
                  <a:rPr lang="ja-JP" altLang="en-US" sz="1200" dirty="0">
                    <a:latin typeface="メイリオ" panose="020B0604030504040204" pitchFamily="50" charset="-128"/>
                    <a:ea typeface="メイリオ" panose="020B0604030504040204" pitchFamily="50" charset="-128"/>
                  </a:rPr>
                  <a:t>となります。</a:t>
                </a:r>
                <a:endParaRPr lang="en-US" altLang="ja-JP" sz="300" b="1" dirty="0">
                  <a:latin typeface="メイリオ" panose="020B0604030504040204" pitchFamily="50" charset="-128"/>
                  <a:ea typeface="メイリオ" panose="020B0604030504040204" pitchFamily="50" charset="-128"/>
                </a:endParaRPr>
              </a:p>
            </p:txBody>
          </p:sp>
          <p:cxnSp>
            <p:nvCxnSpPr>
              <p:cNvPr id="64" name="直線コネクタ 63"/>
              <p:cNvCxnSpPr/>
              <p:nvPr/>
            </p:nvCxnSpPr>
            <p:spPr>
              <a:xfrm>
                <a:off x="431804" y="7556640"/>
                <a:ext cx="6712587" cy="0"/>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2" name="角丸四角形 61"/>
            <p:cNvSpPr/>
            <p:nvPr/>
          </p:nvSpPr>
          <p:spPr>
            <a:xfrm>
              <a:off x="373887" y="7644716"/>
              <a:ext cx="2150643" cy="192278"/>
            </a:xfrm>
            <a:prstGeom prst="roundRect">
              <a:avLst>
                <a:gd name="adj" fmla="val 50000"/>
              </a:avLst>
            </a:prstGeom>
            <a:solidFill>
              <a:schemeClr val="accent5">
                <a:lumMod val="75000"/>
              </a:schemeClr>
            </a:solidFill>
            <a:ln>
              <a:solidFill>
                <a:srgbClr val="9FBFFF"/>
              </a:solid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600" b="1" dirty="0">
                  <a:latin typeface="メイリオ" panose="020B0604030504040204" pitchFamily="50" charset="-128"/>
                  <a:ea typeface="メイリオ" panose="020B0604030504040204" pitchFamily="50" charset="-128"/>
                </a:rPr>
                <a:t>　対象となる保険料</a:t>
              </a:r>
            </a:p>
          </p:txBody>
        </p:sp>
      </p:grpSp>
      <p:grpSp>
        <p:nvGrpSpPr>
          <p:cNvPr id="65" name="グループ化 64"/>
          <p:cNvGrpSpPr/>
          <p:nvPr/>
        </p:nvGrpSpPr>
        <p:grpSpPr>
          <a:xfrm>
            <a:off x="337553" y="7583341"/>
            <a:ext cx="7062720" cy="2568497"/>
            <a:chOff x="276250" y="8722595"/>
            <a:chExt cx="7002880" cy="2123237"/>
          </a:xfrm>
        </p:grpSpPr>
        <p:grpSp>
          <p:nvGrpSpPr>
            <p:cNvPr id="66" name="グループ化 65"/>
            <p:cNvGrpSpPr/>
            <p:nvPr/>
          </p:nvGrpSpPr>
          <p:grpSpPr>
            <a:xfrm>
              <a:off x="276250" y="8939892"/>
              <a:ext cx="7002880" cy="1905940"/>
              <a:chOff x="217637" y="8563066"/>
              <a:chExt cx="7002880" cy="1874541"/>
            </a:xfrm>
          </p:grpSpPr>
          <p:sp>
            <p:nvSpPr>
              <p:cNvPr id="68" name="テキスト ボックス 67"/>
              <p:cNvSpPr txBox="1"/>
              <p:nvPr/>
            </p:nvSpPr>
            <p:spPr>
              <a:xfrm>
                <a:off x="217637" y="8592156"/>
                <a:ext cx="7002880" cy="1845451"/>
              </a:xfrm>
              <a:prstGeom prst="rect">
                <a:avLst/>
              </a:prstGeom>
              <a:noFill/>
            </p:spPr>
            <p:txBody>
              <a:bodyPr wrap="square" rtlCol="0">
                <a:spAutoFit/>
              </a:bodyPr>
              <a:lstStyle/>
              <a:p>
                <a:pPr marL="179388" indent="-179388">
                  <a:spcBef>
                    <a:spcPts val="600"/>
                  </a:spcBef>
                </a:pPr>
                <a:r>
                  <a:rPr kumimoji="1" lang="ja-JP" altLang="en-US" sz="1200" b="1" dirty="0">
                    <a:latin typeface="メイリオ" panose="020B0604030504040204" pitchFamily="50" charset="-128"/>
                    <a:ea typeface="メイリオ" panose="020B0604030504040204" pitchFamily="50" charset="-128"/>
                  </a:rPr>
                  <a:t>□　申請に当たっては、「月額変更届（特例改定用）」</a:t>
                </a:r>
                <a:r>
                  <a:rPr kumimoji="1" lang="ja-JP" altLang="en-US" sz="1200" dirty="0">
                    <a:latin typeface="メイリオ" panose="020B0604030504040204" pitchFamily="50" charset="-128"/>
                    <a:ea typeface="メイリオ" panose="020B0604030504040204" pitchFamily="50" charset="-128"/>
                  </a:rPr>
                  <a:t>に</a:t>
                </a:r>
                <a:r>
                  <a:rPr kumimoji="1" lang="ja-JP" altLang="en-US" sz="1200" b="1" dirty="0">
                    <a:latin typeface="メイリオ" panose="020B0604030504040204" pitchFamily="50" charset="-128"/>
                    <a:ea typeface="メイリオ" panose="020B0604030504040204" pitchFamily="50" charset="-128"/>
                  </a:rPr>
                  <a:t>「新型コロナウイルス感染症の影響に伴う標準報酬月額の特例に係る申立書」</a:t>
                </a:r>
                <a:r>
                  <a:rPr kumimoji="1" lang="ja-JP" altLang="en-US" sz="1200" dirty="0">
                    <a:latin typeface="メイリオ" panose="020B0604030504040204" pitchFamily="50" charset="-128"/>
                    <a:ea typeface="メイリオ" panose="020B0604030504040204" pitchFamily="50" charset="-128"/>
                  </a:rPr>
                  <a:t>を添付し</a:t>
                </a:r>
                <a:r>
                  <a:rPr kumimoji="1" lang="ja-JP" altLang="en-US" sz="1200" b="1" dirty="0">
                    <a:latin typeface="メイリオ" panose="020B0604030504040204" pitchFamily="50" charset="-128"/>
                    <a:ea typeface="メイリオ" panose="020B0604030504040204" pitchFamily="50" charset="-128"/>
                  </a:rPr>
                  <a:t>当健康保険組合に申請</a:t>
                </a:r>
                <a:r>
                  <a:rPr kumimoji="1" lang="ja-JP" altLang="en-US" sz="1200" dirty="0">
                    <a:latin typeface="メイリオ" panose="020B0604030504040204" pitchFamily="50" charset="-128"/>
                    <a:ea typeface="メイリオ" panose="020B0604030504040204" pitchFamily="50" charset="-128"/>
                  </a:rPr>
                  <a:t>してください。</a:t>
                </a:r>
                <a:endParaRPr kumimoji="1" lang="en-US" altLang="ja-JP" sz="1200" dirty="0">
                  <a:latin typeface="メイリオ" panose="020B0604030504040204" pitchFamily="50" charset="-128"/>
                  <a:ea typeface="メイリオ" panose="020B0604030504040204" pitchFamily="50" charset="-128"/>
                </a:endParaRPr>
              </a:p>
              <a:p>
                <a:pPr>
                  <a:spcBef>
                    <a:spcPts val="600"/>
                  </a:spcBef>
                </a:pPr>
                <a:r>
                  <a:rPr kumimoji="1" lang="ja-JP" altLang="en-US" sz="1200" dirty="0">
                    <a:latin typeface="メイリオ" panose="020B0604030504040204" pitchFamily="50" charset="-128"/>
                    <a:ea typeface="メイリオ" panose="020B0604030504040204" pitchFamily="50" charset="-128"/>
                  </a:rPr>
                  <a:t>□　申請期限　令和４年１０月、１１月を急減月とするもの・・令和５年１月末まで　　　　　　　　　</a:t>
                </a:r>
              </a:p>
              <a:p>
                <a:pPr>
                  <a:spcBef>
                    <a:spcPts val="600"/>
                  </a:spcBef>
                </a:pPr>
                <a:r>
                  <a:rPr kumimoji="1" lang="ja-JP" altLang="en-US" sz="1200" dirty="0">
                    <a:latin typeface="メイリオ" panose="020B0604030504040204" pitchFamily="50" charset="-128"/>
                    <a:ea typeface="メイリオ" panose="020B0604030504040204" pitchFamily="50" charset="-128"/>
                  </a:rPr>
                  <a:t>　　　　　　　令和４年１２月を急減月とするもの・・ ・ ・ ・令和５年２月末まで</a:t>
                </a:r>
                <a:endParaRPr kumimoji="1" lang="en-US" altLang="ja-JP" sz="1200" dirty="0">
                  <a:latin typeface="メイリオ" panose="020B0604030504040204" pitchFamily="50" charset="-128"/>
                  <a:ea typeface="メイリオ" panose="020B0604030504040204" pitchFamily="50" charset="-128"/>
                </a:endParaRPr>
              </a:p>
              <a:p>
                <a:pPr indent="263525">
                  <a:spcBef>
                    <a:spcPts val="600"/>
                  </a:spcBef>
                </a:pPr>
                <a:r>
                  <a:rPr kumimoji="1" lang="en-US" altLang="ja-JP" sz="1050" dirty="0">
                    <a:solidFill>
                      <a:prstClr val="black"/>
                    </a:solidFill>
                    <a:latin typeface="メイリオ" panose="020B0604030504040204" pitchFamily="50" charset="-128"/>
                    <a:ea typeface="メイリオ" panose="020B0604030504040204" pitchFamily="50" charset="-128"/>
                  </a:rPr>
                  <a:t>※</a:t>
                </a:r>
                <a:r>
                  <a:rPr kumimoji="1" lang="ja-JP" altLang="en-US" sz="1050" dirty="0">
                    <a:solidFill>
                      <a:prstClr val="black"/>
                    </a:solidFill>
                    <a:latin typeface="メイリオ" panose="020B0604030504040204" pitchFamily="50" charset="-128"/>
                    <a:ea typeface="メイリオ" panose="020B0604030504040204" pitchFamily="50" charset="-128"/>
                  </a:rPr>
                  <a:t>　特例措置は、同一の被保険者について複数回申請を行うことはできません。</a:t>
                </a:r>
                <a:endParaRPr kumimoji="1" lang="en-US" altLang="ja-JP" sz="1050" dirty="0">
                  <a:solidFill>
                    <a:prstClr val="black"/>
                  </a:solidFill>
                  <a:latin typeface="メイリオ" panose="020B0604030504040204" pitchFamily="50" charset="-128"/>
                  <a:ea typeface="メイリオ" panose="020B0604030504040204" pitchFamily="50" charset="-128"/>
                </a:endParaRPr>
              </a:p>
              <a:p>
                <a:pPr marL="539750" indent="-276225">
                  <a:spcBef>
                    <a:spcPts val="600"/>
                  </a:spcBef>
                </a:pPr>
                <a:r>
                  <a:rPr kumimoji="1" lang="en-US" altLang="ja-JP" sz="1050" dirty="0">
                    <a:solidFill>
                      <a:prstClr val="black"/>
                    </a:solidFill>
                    <a:latin typeface="メイリオ" panose="020B0604030504040204" pitchFamily="50" charset="-128"/>
                    <a:ea typeface="メイリオ" panose="020B0604030504040204" pitchFamily="50" charset="-128"/>
                  </a:rPr>
                  <a:t>※</a:t>
                </a:r>
                <a:r>
                  <a:rPr kumimoji="1" lang="ja-JP" altLang="en-US" sz="1050" dirty="0">
                    <a:solidFill>
                      <a:prstClr val="black"/>
                    </a:solidFill>
                    <a:latin typeface="メイリオ" panose="020B0604030504040204" pitchFamily="50" charset="-128"/>
                    <a:ea typeface="メイリオ" panose="020B0604030504040204" pitchFamily="50" charset="-128"/>
                  </a:rPr>
                  <a:t>　申請書類については、「令和４年</a:t>
                </a:r>
                <a:r>
                  <a:rPr kumimoji="1" lang="en-US" altLang="ja-JP" sz="1050" dirty="0">
                    <a:solidFill>
                      <a:prstClr val="black"/>
                    </a:solidFill>
                    <a:latin typeface="メイリオ" panose="020B0604030504040204" pitchFamily="50" charset="-128"/>
                    <a:ea typeface="メイリオ" panose="020B0604030504040204" pitchFamily="50" charset="-128"/>
                  </a:rPr>
                  <a:t>12 </a:t>
                </a:r>
                <a:r>
                  <a:rPr kumimoji="1" lang="ja-JP" altLang="en-US" sz="1050" dirty="0">
                    <a:solidFill>
                      <a:prstClr val="black"/>
                    </a:solidFill>
                    <a:latin typeface="メイリオ" panose="020B0604030504040204" pitchFamily="50" charset="-128"/>
                    <a:ea typeface="メイリオ" panose="020B0604030504040204" pitchFamily="50" charset="-128"/>
                  </a:rPr>
                  <a:t>月に新型コロナウイルス感染症の影響による休業に伴い報酬が急減した者等についての健康保険の標準報酬月額の保険者算定の特例の延長並びに特例措置の終了について」（令和４年１１月２９日付け</a:t>
                </a:r>
                <a:r>
                  <a:rPr kumimoji="1" lang="ja-JP" altLang="en-US" sz="1050" dirty="0" err="1">
                    <a:solidFill>
                      <a:prstClr val="black"/>
                    </a:solidFill>
                    <a:latin typeface="メイリオ" panose="020B0604030504040204" pitchFamily="50" charset="-128"/>
                    <a:ea typeface="メイリオ" panose="020B0604030504040204" pitchFamily="50" charset="-128"/>
                  </a:rPr>
                  <a:t>保保</a:t>
                </a:r>
                <a:r>
                  <a:rPr kumimoji="1" lang="ja-JP" altLang="en-US" sz="1050" dirty="0">
                    <a:solidFill>
                      <a:prstClr val="black"/>
                    </a:solidFill>
                    <a:latin typeface="メイリオ" panose="020B0604030504040204" pitchFamily="50" charset="-128"/>
                    <a:ea typeface="メイリオ" panose="020B0604030504040204" pitchFamily="50" charset="-128"/>
                  </a:rPr>
                  <a:t>発</a:t>
                </a:r>
                <a:r>
                  <a:rPr kumimoji="1" lang="en-US" altLang="ja-JP" sz="1050" dirty="0">
                    <a:solidFill>
                      <a:prstClr val="black"/>
                    </a:solidFill>
                    <a:latin typeface="メイリオ" panose="020B0604030504040204" pitchFamily="50" charset="-128"/>
                    <a:ea typeface="メイリオ" panose="020B0604030504040204" pitchFamily="50" charset="-128"/>
                  </a:rPr>
                  <a:t>1129</a:t>
                </a:r>
                <a:r>
                  <a:rPr kumimoji="1" lang="ja-JP" altLang="en-US" sz="1050" dirty="0">
                    <a:solidFill>
                      <a:prstClr val="black"/>
                    </a:solidFill>
                    <a:latin typeface="メイリオ" panose="020B0604030504040204" pitchFamily="50" charset="-128"/>
                    <a:ea typeface="メイリオ" panose="020B0604030504040204" pitchFamily="50" charset="-128"/>
                  </a:rPr>
                  <a:t>第１号）の別紙を使用してください。</a:t>
                </a:r>
                <a:endParaRPr kumimoji="1" lang="en-US" altLang="ja-JP" sz="1050" dirty="0">
                  <a:solidFill>
                    <a:prstClr val="black"/>
                  </a:solidFill>
                  <a:latin typeface="メイリオ" panose="020B0604030504040204" pitchFamily="50" charset="-128"/>
                  <a:ea typeface="メイリオ" panose="020B0604030504040204" pitchFamily="50" charset="-128"/>
                </a:endParaRPr>
              </a:p>
              <a:p>
                <a:pPr marL="539750" indent="-276225"/>
                <a:r>
                  <a:rPr kumimoji="1" lang="en-US" altLang="ja-JP" sz="1050" dirty="0">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　上記申請期限までは遡及して申請が可能ですが、被保険者への健康保険料の還付も発生し給与事務に影響するため、できるだけ速やかに提出をお願いします。</a:t>
                </a:r>
              </a:p>
              <a:p>
                <a:r>
                  <a:rPr kumimoji="1" lang="ja-JP" altLang="en-US" sz="1050" dirty="0">
                    <a:latin typeface="メイリオ" panose="020B0604030504040204" pitchFamily="50" charset="-128"/>
                    <a:ea typeface="メイリオ" panose="020B0604030504040204" pitchFamily="50" charset="-128"/>
                  </a:rPr>
                  <a:t>　　</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日本年金機構の</a:t>
                </a:r>
                <a:r>
                  <a:rPr kumimoji="1" lang="en-US" altLang="ja-JP" sz="1050" dirty="0">
                    <a:latin typeface="メイリオ" panose="020B0604030504040204" pitchFamily="50" charset="-128"/>
                    <a:ea typeface="メイリオ" panose="020B0604030504040204" pitchFamily="50" charset="-128"/>
                  </a:rPr>
                  <a:t>HP</a:t>
                </a:r>
                <a:r>
                  <a:rPr kumimoji="1" lang="ja-JP" altLang="en-US" sz="1050" dirty="0">
                    <a:latin typeface="メイリオ" panose="020B0604030504040204" pitchFamily="50" charset="-128"/>
                    <a:ea typeface="メイリオ" panose="020B0604030504040204" pitchFamily="50" charset="-128"/>
                  </a:rPr>
                  <a:t>においても確認することができます。</a:t>
                </a:r>
                <a:endParaRPr kumimoji="1" lang="en-US" altLang="ja-JP" sz="1050" dirty="0">
                  <a:latin typeface="メイリオ" panose="020B0604030504040204" pitchFamily="50" charset="-128"/>
                  <a:ea typeface="メイリオ" panose="020B0604030504040204" pitchFamily="50" charset="-128"/>
                </a:endParaRPr>
              </a:p>
            </p:txBody>
          </p:sp>
          <p:cxnSp>
            <p:nvCxnSpPr>
              <p:cNvPr id="69" name="直線コネクタ 68"/>
              <p:cNvCxnSpPr/>
              <p:nvPr/>
            </p:nvCxnSpPr>
            <p:spPr>
              <a:xfrm>
                <a:off x="413837" y="8563066"/>
                <a:ext cx="6674962" cy="554"/>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7" name="角丸四角形 66"/>
            <p:cNvSpPr/>
            <p:nvPr/>
          </p:nvSpPr>
          <p:spPr>
            <a:xfrm>
              <a:off x="310954" y="8722595"/>
              <a:ext cx="2072557" cy="224526"/>
            </a:xfrm>
            <a:prstGeom prst="roundRect">
              <a:avLst>
                <a:gd name="adj" fmla="val 50000"/>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600" b="1" dirty="0">
                  <a:latin typeface="メイリオ" panose="020B0604030504040204" pitchFamily="50" charset="-128"/>
                  <a:ea typeface="メイリオ" panose="020B0604030504040204" pitchFamily="50" charset="-128"/>
                </a:rPr>
                <a:t>　申請手続について</a:t>
              </a:r>
            </a:p>
          </p:txBody>
        </p:sp>
      </p:grpSp>
      <p:grpSp>
        <p:nvGrpSpPr>
          <p:cNvPr id="70" name="グループ化 69"/>
          <p:cNvGrpSpPr/>
          <p:nvPr/>
        </p:nvGrpSpPr>
        <p:grpSpPr>
          <a:xfrm>
            <a:off x="171030" y="2392265"/>
            <a:ext cx="7164000" cy="1838978"/>
            <a:chOff x="263233" y="5922833"/>
            <a:chExt cx="7164000" cy="1732006"/>
          </a:xfrm>
        </p:grpSpPr>
        <p:grpSp>
          <p:nvGrpSpPr>
            <p:cNvPr id="71" name="グループ化 70"/>
            <p:cNvGrpSpPr/>
            <p:nvPr/>
          </p:nvGrpSpPr>
          <p:grpSpPr>
            <a:xfrm>
              <a:off x="263233" y="6143384"/>
              <a:ext cx="7164000" cy="1511455"/>
              <a:chOff x="263233" y="5904848"/>
              <a:chExt cx="7164000" cy="1511455"/>
            </a:xfrm>
          </p:grpSpPr>
          <p:sp>
            <p:nvSpPr>
              <p:cNvPr id="73" name="テキスト ボックス 72"/>
              <p:cNvSpPr txBox="1"/>
              <p:nvPr/>
            </p:nvSpPr>
            <p:spPr>
              <a:xfrm>
                <a:off x="263233" y="5928285"/>
                <a:ext cx="7164000" cy="1488018"/>
              </a:xfrm>
              <a:prstGeom prst="rect">
                <a:avLst/>
              </a:prstGeom>
              <a:noFill/>
            </p:spPr>
            <p:txBody>
              <a:bodyPr wrap="square" rIns="36000" rtlCol="0">
                <a:spAutoFit/>
              </a:bodyPr>
              <a:lstStyle/>
              <a:p>
                <a:pPr>
                  <a:lnSpc>
                    <a:spcPts val="1400"/>
                  </a:lnSpc>
                  <a:spcAft>
                    <a:spcPts val="300"/>
                  </a:spcAft>
                </a:pPr>
                <a:r>
                  <a:rPr lang="ja-JP" altLang="en-US" sz="1200" b="1" dirty="0">
                    <a:latin typeface="メイリオ" panose="020B0604030504040204" pitchFamily="50" charset="-128"/>
                    <a:ea typeface="メイリオ" panose="020B0604030504040204" pitchFamily="50" charset="-128"/>
                  </a:rPr>
                  <a:t>新たに休業により報酬が著しく低下した方の特例（次のすべてに該当する方が対象）</a:t>
                </a:r>
                <a:endParaRPr lang="en-US" altLang="ja-JP" sz="1200" b="1" dirty="0">
                  <a:latin typeface="メイリオ" panose="020B0604030504040204" pitchFamily="50" charset="-128"/>
                  <a:ea typeface="メイリオ" panose="020B0604030504040204" pitchFamily="50" charset="-128"/>
                </a:endParaRPr>
              </a:p>
              <a:p>
                <a:pPr>
                  <a:lnSpc>
                    <a:spcPts val="1400"/>
                  </a:lnSpc>
                </a:pPr>
                <a:r>
                  <a:rPr lang="ja-JP" altLang="en-US" sz="1200" b="1" dirty="0">
                    <a:latin typeface="メイリオ" panose="020B0604030504040204" pitchFamily="50" charset="-128"/>
                    <a:ea typeface="メイリオ" panose="020B0604030504040204" pitchFamily="50" charset="-128"/>
                  </a:rPr>
                  <a:t>□　新型コロナウイルス感染症の影響による</a:t>
                </a:r>
                <a:r>
                  <a:rPr lang="ja-JP" altLang="ja-JP" sz="1200" b="1" dirty="0">
                    <a:latin typeface="メイリオ" panose="020B0604030504040204" pitchFamily="50" charset="-128"/>
                    <a:ea typeface="メイリオ" panose="020B0604030504040204" pitchFamily="50" charset="-128"/>
                  </a:rPr>
                  <a:t>休業</a:t>
                </a:r>
                <a:r>
                  <a:rPr lang="ja-JP" altLang="ja-JP" sz="1200" dirty="0">
                    <a:latin typeface="メイリオ" panose="020B0604030504040204" pitchFamily="50" charset="-128"/>
                    <a:ea typeface="メイリオ" panose="020B0604030504040204" pitchFamily="50" charset="-128"/>
                  </a:rPr>
                  <a:t>（時間単位を含</a:t>
                </a:r>
                <a:r>
                  <a:rPr lang="ja-JP" altLang="en-US" sz="1200" dirty="0">
                    <a:latin typeface="メイリオ" panose="020B0604030504040204" pitchFamily="50" charset="-128"/>
                    <a:ea typeface="メイリオ" panose="020B0604030504040204" pitchFamily="50" charset="-128"/>
                  </a:rPr>
                  <a:t>む</a:t>
                </a:r>
                <a:r>
                  <a:rPr lang="ja-JP"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があったことにより、</a:t>
                </a:r>
                <a:r>
                  <a:rPr lang="ja-JP" altLang="en-US" sz="1200" b="1" dirty="0">
                    <a:latin typeface="メイリオ" panose="020B0604030504040204" pitchFamily="50" charset="-128"/>
                    <a:ea typeface="メイリオ" panose="020B0604030504040204" pitchFamily="50" charset="-128"/>
                  </a:rPr>
                  <a:t>令和</a:t>
                </a:r>
                <a:r>
                  <a:rPr lang="en-US" altLang="ja-JP" sz="1200" b="1" dirty="0">
                    <a:latin typeface="メイリオ" panose="020B0604030504040204" pitchFamily="50" charset="-128"/>
                    <a:ea typeface="メイリオ" panose="020B0604030504040204" pitchFamily="50" charset="-128"/>
                  </a:rPr>
                  <a:t>4</a:t>
                </a:r>
                <a:r>
                  <a:rPr lang="ja-JP" altLang="en-US" sz="1200" b="1" dirty="0">
                    <a:latin typeface="メイリオ" panose="020B0604030504040204" pitchFamily="50" charset="-128"/>
                    <a:ea typeface="メイリオ" panose="020B0604030504040204" pitchFamily="50" charset="-128"/>
                  </a:rPr>
                  <a:t>年　　</a:t>
                </a:r>
                <a:endParaRPr lang="en-US" altLang="ja-JP" sz="1200" b="1" dirty="0">
                  <a:latin typeface="メイリオ" panose="020B0604030504040204" pitchFamily="50" charset="-128"/>
                  <a:ea typeface="メイリオ" panose="020B0604030504040204" pitchFamily="50" charset="-128"/>
                </a:endParaRPr>
              </a:p>
              <a:p>
                <a:pPr>
                  <a:lnSpc>
                    <a:spcPts val="1400"/>
                  </a:lnSpc>
                </a:pPr>
                <a:r>
                  <a:rPr lang="ja-JP" altLang="en-US" sz="12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10</a:t>
                </a:r>
                <a:r>
                  <a:rPr lang="ja-JP" altLang="en-US" sz="1200" b="1" dirty="0">
                    <a:latin typeface="メイリオ" panose="020B0604030504040204" pitchFamily="50" charset="-128"/>
                    <a:ea typeface="メイリオ" panose="020B0604030504040204" pitchFamily="50" charset="-128"/>
                  </a:rPr>
                  <a:t>月から令和</a:t>
                </a:r>
                <a:r>
                  <a:rPr lang="en-US" altLang="ja-JP" sz="1200" b="1" dirty="0">
                    <a:latin typeface="メイリオ" panose="020B0604030504040204" pitchFamily="50" charset="-128"/>
                    <a:ea typeface="メイリオ" panose="020B0604030504040204" pitchFamily="50" charset="-128"/>
                  </a:rPr>
                  <a:t>4</a:t>
                </a:r>
                <a:r>
                  <a:rPr lang="ja-JP" altLang="en-US" sz="1200" b="1" dirty="0">
                    <a:latin typeface="メイリオ" panose="020B0604030504040204" pitchFamily="50" charset="-128"/>
                    <a:ea typeface="メイリオ" panose="020B0604030504040204" pitchFamily="50" charset="-128"/>
                  </a:rPr>
                  <a:t>年</a:t>
                </a:r>
                <a:r>
                  <a:rPr lang="en-US" altLang="ja-JP" sz="1200" b="1" dirty="0">
                    <a:latin typeface="メイリオ" panose="020B0604030504040204" pitchFamily="50" charset="-128"/>
                    <a:ea typeface="メイリオ" panose="020B0604030504040204" pitchFamily="50" charset="-128"/>
                  </a:rPr>
                  <a:t>12</a:t>
                </a:r>
                <a:r>
                  <a:rPr lang="ja-JP" altLang="en-US" sz="1200" b="1" dirty="0">
                    <a:latin typeface="メイリオ" panose="020B0604030504040204" pitchFamily="50" charset="-128"/>
                    <a:ea typeface="メイリオ" panose="020B0604030504040204" pitchFamily="50" charset="-128"/>
                  </a:rPr>
                  <a:t>月までの間に、報酬が著しく低下した月が生じた方</a:t>
                </a:r>
                <a:endParaRPr lang="en-US" altLang="ja-JP" sz="1200" dirty="0">
                  <a:latin typeface="メイリオ" panose="020B0604030504040204" pitchFamily="50" charset="-128"/>
                  <a:ea typeface="メイリオ" panose="020B0604030504040204" pitchFamily="50" charset="-128"/>
                </a:endParaRPr>
              </a:p>
              <a:p>
                <a:pPr>
                  <a:lnSpc>
                    <a:spcPts val="1400"/>
                  </a:lnSpc>
                  <a:spcBef>
                    <a:spcPts val="300"/>
                  </a:spcBef>
                </a:pPr>
                <a:r>
                  <a:rPr lang="ja-JP" altLang="en-US" sz="1200" b="1" dirty="0">
                    <a:latin typeface="メイリオ" panose="020B0604030504040204" pitchFamily="50" charset="-128"/>
                    <a:ea typeface="メイリオ" panose="020B0604030504040204" pitchFamily="50" charset="-128"/>
                  </a:rPr>
                  <a:t>□　著しく報酬が低下した</a:t>
                </a:r>
                <a:r>
                  <a:rPr lang="ja-JP" altLang="ja-JP" sz="1200" b="1" dirty="0">
                    <a:latin typeface="メイリオ" panose="020B0604030504040204" pitchFamily="50" charset="-128"/>
                    <a:ea typeface="メイリオ" panose="020B0604030504040204" pitchFamily="50" charset="-128"/>
                  </a:rPr>
                  <a:t>月に支払われた報酬の総額</a:t>
                </a:r>
                <a:r>
                  <a:rPr lang="ja-JP" altLang="en-US" sz="1200" b="1" dirty="0">
                    <a:latin typeface="メイリオ" panose="020B0604030504040204" pitchFamily="50" charset="-128"/>
                    <a:ea typeface="メイリオ" panose="020B0604030504040204" pitchFamily="50" charset="-128"/>
                  </a:rPr>
                  <a:t>（</a:t>
                </a:r>
                <a:r>
                  <a:rPr lang="ja-JP" altLang="ja-JP" sz="1200" b="1" dirty="0">
                    <a:latin typeface="メイリオ" panose="020B0604030504040204" pitchFamily="50" charset="-128"/>
                    <a:ea typeface="メイリオ" panose="020B0604030504040204" pitchFamily="50" charset="-128"/>
                  </a:rPr>
                  <a:t>１</a:t>
                </a:r>
                <a:r>
                  <a:rPr lang="ja-JP" altLang="en-US" sz="1200" b="1" dirty="0">
                    <a:latin typeface="メイリオ" panose="020B0604030504040204" pitchFamily="50" charset="-128"/>
                    <a:ea typeface="メイリオ" panose="020B0604030504040204" pitchFamily="50" charset="-128"/>
                  </a:rPr>
                  <a:t>か</a:t>
                </a:r>
                <a:r>
                  <a:rPr lang="ja-JP" altLang="ja-JP" sz="1200" b="1" dirty="0">
                    <a:latin typeface="メイリオ" panose="020B0604030504040204" pitchFamily="50" charset="-128"/>
                    <a:ea typeface="メイリオ" panose="020B0604030504040204" pitchFamily="50" charset="-128"/>
                  </a:rPr>
                  <a:t>月分）が</a:t>
                </a:r>
                <a:r>
                  <a:rPr lang="ja-JP" altLang="ja-JP" sz="1200" dirty="0">
                    <a:latin typeface="メイリオ" panose="020B0604030504040204" pitchFamily="50" charset="-128"/>
                    <a:ea typeface="メイリオ" panose="020B0604030504040204" pitchFamily="50" charset="-128"/>
                  </a:rPr>
                  <a:t>、既に設定されている標準報酬</a:t>
                </a:r>
                <a:endParaRPr lang="en-US" altLang="ja-JP" sz="1200" dirty="0">
                  <a:latin typeface="メイリオ" panose="020B0604030504040204" pitchFamily="50" charset="-128"/>
                  <a:ea typeface="メイリオ" panose="020B0604030504040204" pitchFamily="50" charset="-128"/>
                </a:endParaRPr>
              </a:p>
              <a:p>
                <a:pPr>
                  <a:lnSpc>
                    <a:spcPts val="1400"/>
                  </a:lnSpc>
                </a:pPr>
                <a:r>
                  <a:rPr lang="ja-JP" altLang="en-US" sz="1200" dirty="0">
                    <a:latin typeface="メイリオ" panose="020B0604030504040204" pitchFamily="50" charset="-128"/>
                    <a:ea typeface="メイリオ" panose="020B0604030504040204" pitchFamily="50" charset="-128"/>
                  </a:rPr>
                  <a:t>　月</a:t>
                </a:r>
                <a:r>
                  <a:rPr lang="ja-JP" altLang="ja-JP" sz="1200" dirty="0">
                    <a:latin typeface="メイリオ" panose="020B0604030504040204" pitchFamily="50" charset="-128"/>
                    <a:ea typeface="メイリオ" panose="020B0604030504040204" pitchFamily="50" charset="-128"/>
                  </a:rPr>
                  <a:t>額に比べて</a:t>
                </a:r>
                <a:r>
                  <a:rPr lang="ja-JP" altLang="ja-JP" sz="1200" b="1" dirty="0">
                    <a:latin typeface="メイリオ" panose="020B0604030504040204" pitchFamily="50" charset="-128"/>
                    <a:ea typeface="メイリオ" panose="020B0604030504040204" pitchFamily="50" charset="-128"/>
                  </a:rPr>
                  <a:t>２等級以上下がった</a:t>
                </a:r>
                <a:r>
                  <a:rPr lang="ja-JP" altLang="en-US" sz="1200" b="1" dirty="0">
                    <a:latin typeface="メイリオ" panose="020B0604030504040204" pitchFamily="50" charset="-128"/>
                    <a:ea typeface="メイリオ" panose="020B0604030504040204" pitchFamily="50" charset="-128"/>
                  </a:rPr>
                  <a:t>方</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固定的賃金（基本給、日給等単価等）の変動がない場合も対象となります。</a:t>
                </a:r>
                <a:endParaRPr lang="en-US" altLang="ja-JP" sz="1000" dirty="0">
                  <a:latin typeface="メイリオ" panose="020B0604030504040204" pitchFamily="50" charset="-128"/>
                  <a:ea typeface="メイリオ" panose="020B0604030504040204" pitchFamily="50" charset="-128"/>
                </a:endParaRPr>
              </a:p>
              <a:p>
                <a:pPr>
                  <a:lnSpc>
                    <a:spcPts val="1400"/>
                  </a:lnSpc>
                  <a:spcBef>
                    <a:spcPts val="300"/>
                  </a:spcBef>
                </a:pPr>
                <a:r>
                  <a:rPr lang="ja-JP" altLang="en-US" sz="1200" dirty="0">
                    <a:latin typeface="メイリオ" panose="020B0604030504040204" pitchFamily="50" charset="-128"/>
                    <a:ea typeface="メイリオ" panose="020B0604030504040204" pitchFamily="50" charset="-128"/>
                  </a:rPr>
                  <a:t>□　本特例措置による</a:t>
                </a:r>
                <a:r>
                  <a:rPr lang="ja-JP" altLang="en-US" sz="1200" b="1" dirty="0">
                    <a:latin typeface="メイリオ" panose="020B0604030504040204" pitchFamily="50" charset="-128"/>
                    <a:ea typeface="メイリオ" panose="020B0604030504040204" pitchFamily="50" charset="-128"/>
                  </a:rPr>
                  <a:t>改定内容に本人が書面により同意</a:t>
                </a:r>
                <a:r>
                  <a:rPr lang="ja-JP" altLang="en-US" sz="1200" dirty="0">
                    <a:latin typeface="メイリオ" panose="020B0604030504040204" pitchFamily="50" charset="-128"/>
                    <a:ea typeface="メイリオ" panose="020B0604030504040204" pitchFamily="50" charset="-128"/>
                  </a:rPr>
                  <a:t>し</a:t>
                </a:r>
                <a:r>
                  <a:rPr lang="ja-JP" altLang="ja-JP" sz="1200" dirty="0">
                    <a:latin typeface="メイリオ" panose="020B0604030504040204" pitchFamily="50" charset="-128"/>
                    <a:ea typeface="メイリオ" panose="020B0604030504040204" pitchFamily="50" charset="-128"/>
                  </a:rPr>
                  <a:t>ている</a:t>
                </a:r>
                <a:endParaRPr lang="en-US" altLang="ja-JP" sz="12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被保険者本人の十分な理解に基づく事前の同意が必要となります。</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（改定後の標準報酬月額に基づき、傷病手当金、出産手当金の額が算出されることへの同意を含みます。）</a:t>
                </a:r>
                <a:endParaRPr lang="en-US" altLang="ja-JP" sz="1000" dirty="0">
                  <a:latin typeface="メイリオ" panose="020B0604030504040204" pitchFamily="50" charset="-128"/>
                  <a:ea typeface="メイリオ" panose="020B0604030504040204" pitchFamily="50" charset="-128"/>
                </a:endParaRPr>
              </a:p>
            </p:txBody>
          </p:sp>
          <p:cxnSp>
            <p:nvCxnSpPr>
              <p:cNvPr id="74" name="直線コネクタ 73"/>
              <p:cNvCxnSpPr/>
              <p:nvPr/>
            </p:nvCxnSpPr>
            <p:spPr>
              <a:xfrm>
                <a:off x="485580" y="5904848"/>
                <a:ext cx="6768430" cy="0"/>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72" name="角丸四角形 71"/>
            <p:cNvSpPr/>
            <p:nvPr/>
          </p:nvSpPr>
          <p:spPr>
            <a:xfrm>
              <a:off x="364513" y="5922833"/>
              <a:ext cx="2098348" cy="246935"/>
            </a:xfrm>
            <a:prstGeom prst="roundRect">
              <a:avLst>
                <a:gd name="adj" fmla="val 50000"/>
              </a:avLst>
            </a:prstGeom>
            <a:solidFill>
              <a:schemeClr val="accent5">
                <a:lumMod val="75000"/>
              </a:schemeClr>
            </a:solidFill>
            <a:ln>
              <a:noFill/>
            </a:ln>
          </p:spPr>
          <p:style>
            <a:lnRef idx="0">
              <a:scrgbClr r="0" g="0" b="0"/>
            </a:lnRef>
            <a:fillRef idx="0">
              <a:scrgbClr r="0" g="0" b="0"/>
            </a:fillRef>
            <a:effectRef idx="0">
              <a:scrgbClr r="0" g="0" b="0"/>
            </a:effectRef>
            <a:fontRef idx="minor">
              <a:schemeClr val="lt1"/>
            </a:fontRef>
          </p:style>
          <p:txBody>
            <a:bodyPr lIns="0" tIns="36000" rIns="0" bIns="0" rtlCol="0" anchor="ctr"/>
            <a:lstStyle/>
            <a:p>
              <a:r>
                <a:rPr lang="ja-JP" altLang="en-US" sz="1600" b="1" dirty="0">
                  <a:latin typeface="メイリオ" panose="020B0604030504040204" pitchFamily="50" charset="-128"/>
                  <a:ea typeface="メイリオ" panose="020B0604030504040204" pitchFamily="50" charset="-128"/>
                </a:rPr>
                <a:t>　対象となる方</a:t>
              </a:r>
            </a:p>
          </p:txBody>
        </p:sp>
      </p:grpSp>
      <p:sp>
        <p:nvSpPr>
          <p:cNvPr id="92" name="テキスト ボックス 91"/>
          <p:cNvSpPr txBox="1"/>
          <p:nvPr/>
        </p:nvSpPr>
        <p:spPr>
          <a:xfrm>
            <a:off x="261030" y="454373"/>
            <a:ext cx="6984000" cy="720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wrap="square" lIns="72000" tIns="36000" rIns="0" bIns="0" rtlCol="0" anchor="ctr" anchorCtr="0">
            <a:spAutoFit/>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新型コロナウイルス感染症の影響に伴う休業で著しく報酬が下がったことによる</a:t>
            </a:r>
          </a:p>
          <a:p>
            <a:pPr algn="ctr"/>
            <a:r>
              <a:rPr kumimoji="1" lang="ja-JP" altLang="en-US" sz="2200" b="1" dirty="0">
                <a:solidFill>
                  <a:schemeClr val="bg1"/>
                </a:solidFill>
                <a:latin typeface="メイリオ" panose="020B0604030504040204" pitchFamily="50" charset="-128"/>
                <a:ea typeface="メイリオ" panose="020B0604030504040204" pitchFamily="50" charset="-128"/>
              </a:rPr>
              <a:t>１２月を急減月とした特例改定の申請について</a:t>
            </a:r>
          </a:p>
        </p:txBody>
      </p:sp>
      <p:sp>
        <p:nvSpPr>
          <p:cNvPr id="2" name="正方形/長方形 1"/>
          <p:cNvSpPr/>
          <p:nvPr/>
        </p:nvSpPr>
        <p:spPr>
          <a:xfrm>
            <a:off x="295589" y="1219262"/>
            <a:ext cx="6962888" cy="1015663"/>
          </a:xfrm>
          <a:prstGeom prst="rect">
            <a:avLst/>
          </a:prstGeom>
        </p:spPr>
        <p:txBody>
          <a:bodyPr wrap="square">
            <a:spAutoFit/>
          </a:bodyPr>
          <a:lstStyle/>
          <a:p>
            <a:pPr marL="171450" indent="-171450" algn="just">
              <a:buFont typeface="メイリオ" panose="020B0604030504040204" pitchFamily="50" charset="-128"/>
              <a:buChar char="○"/>
            </a:pPr>
            <a:r>
              <a:rPr kumimoji="1" lang="ja-JP" altLang="en-US" sz="1500" b="1" u="sng" dirty="0">
                <a:latin typeface="メイリオ" panose="020B0604030504040204" pitchFamily="50" charset="-128"/>
                <a:ea typeface="メイリオ" panose="020B0604030504040204" pitchFamily="50" charset="-128"/>
              </a:rPr>
              <a:t>令和４年</a:t>
            </a:r>
            <a:r>
              <a:rPr kumimoji="1" lang="en-US" altLang="ja-JP" sz="1500" b="1" u="sng" dirty="0">
                <a:latin typeface="メイリオ" panose="020B0604030504040204" pitchFamily="50" charset="-128"/>
                <a:ea typeface="メイリオ" panose="020B0604030504040204" pitchFamily="50" charset="-128"/>
              </a:rPr>
              <a:t>1</a:t>
            </a:r>
            <a:r>
              <a:rPr kumimoji="1" lang="ja-JP" altLang="en-US" sz="1500" b="1" u="sng" dirty="0">
                <a:latin typeface="メイリオ" panose="020B0604030504040204" pitchFamily="50" charset="-128"/>
                <a:ea typeface="メイリオ" panose="020B0604030504040204" pitchFamily="50" charset="-128"/>
              </a:rPr>
              <a:t>２月</a:t>
            </a:r>
            <a:r>
              <a:rPr kumimoji="1" lang="ja-JP" altLang="en-US" sz="1500" dirty="0">
                <a:latin typeface="メイリオ" panose="020B0604030504040204" pitchFamily="50" charset="-128"/>
                <a:ea typeface="メイリオ" panose="020B0604030504040204" pitchFamily="50" charset="-128"/>
              </a:rPr>
              <a:t>に、新型コロナウイルス感染症の影響により</a:t>
            </a:r>
            <a:r>
              <a:rPr kumimoji="1" lang="ja-JP" altLang="en-US" sz="1500" b="1" u="sng" dirty="0">
                <a:latin typeface="メイリオ" panose="020B0604030504040204" pitchFamily="50" charset="-128"/>
                <a:ea typeface="メイリオ" panose="020B0604030504040204" pitchFamily="50" charset="-128"/>
              </a:rPr>
              <a:t>休業した方で、報酬が著しく下がった方</a:t>
            </a:r>
            <a:r>
              <a:rPr kumimoji="1" lang="ja-JP" altLang="en-US" sz="1500" dirty="0">
                <a:latin typeface="メイリオ" panose="020B0604030504040204" pitchFamily="50" charset="-128"/>
                <a:ea typeface="メイリオ" panose="020B0604030504040204" pitchFamily="50" charset="-128"/>
              </a:rPr>
              <a:t>のうち、一定の条件に該当する場合は、申請することにより、標準報酬月額を、通常の随時改定（</a:t>
            </a:r>
            <a:r>
              <a:rPr kumimoji="1" lang="en-US" altLang="ja-JP" sz="1500" dirty="0">
                <a:latin typeface="メイリオ" panose="020B0604030504040204" pitchFamily="50" charset="-128"/>
                <a:ea typeface="メイリオ" panose="020B0604030504040204" pitchFamily="50" charset="-128"/>
              </a:rPr>
              <a:t>4</a:t>
            </a:r>
            <a:r>
              <a:rPr kumimoji="1" lang="ja-JP" altLang="en-US" sz="1500" dirty="0">
                <a:latin typeface="メイリオ" panose="020B0604030504040204" pitchFamily="50" charset="-128"/>
                <a:ea typeface="メイリオ" panose="020B0604030504040204" pitchFamily="50" charset="-128"/>
              </a:rPr>
              <a:t>か月目に改定）によらず、</a:t>
            </a:r>
            <a:r>
              <a:rPr kumimoji="1" lang="ja-JP" altLang="en-US" sz="1500" b="1" u="sng" dirty="0">
                <a:latin typeface="メイリオ" panose="020B0604030504040204" pitchFamily="50" charset="-128"/>
                <a:ea typeface="メイリオ" panose="020B0604030504040204" pitchFamily="50" charset="-128"/>
              </a:rPr>
              <a:t>特例により翌月から改定することが可能</a:t>
            </a:r>
            <a:r>
              <a:rPr kumimoji="1" lang="ja-JP" altLang="en-US" sz="1500" dirty="0">
                <a:latin typeface="メイリオ" panose="020B0604030504040204" pitchFamily="50" charset="-128"/>
                <a:ea typeface="メイリオ" panose="020B0604030504040204" pitchFamily="50" charset="-128"/>
              </a:rPr>
              <a:t>です。</a:t>
            </a:r>
          </a:p>
        </p:txBody>
      </p:sp>
      <p:sp>
        <p:nvSpPr>
          <p:cNvPr id="3" name="テキスト ボックス 2"/>
          <p:cNvSpPr txBox="1"/>
          <p:nvPr/>
        </p:nvSpPr>
        <p:spPr>
          <a:xfrm>
            <a:off x="51737" y="4295826"/>
            <a:ext cx="3672653"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（例）</a:t>
            </a:r>
            <a:r>
              <a:rPr kumimoji="1" lang="en-US" altLang="ja-JP" sz="1400" dirty="0">
                <a:latin typeface="メイリオ" panose="020B0604030504040204" pitchFamily="50" charset="-128"/>
                <a:ea typeface="メイリオ" panose="020B0604030504040204" pitchFamily="50" charset="-128"/>
              </a:rPr>
              <a:t>12</a:t>
            </a:r>
            <a:r>
              <a:rPr kumimoji="1" lang="ja-JP" altLang="en-US" sz="1400" dirty="0">
                <a:latin typeface="メイリオ" panose="020B0604030504040204" pitchFamily="50" charset="-128"/>
                <a:ea typeface="メイリオ" panose="020B0604030504040204" pitchFamily="50" charset="-128"/>
              </a:rPr>
              <a:t>月から休業手当が支払われた場合</a:t>
            </a:r>
          </a:p>
        </p:txBody>
      </p:sp>
      <p:sp>
        <p:nvSpPr>
          <p:cNvPr id="78" name="テキスト ボックス 20"/>
          <p:cNvSpPr txBox="1"/>
          <p:nvPr/>
        </p:nvSpPr>
        <p:spPr>
          <a:xfrm>
            <a:off x="3759630" y="10138488"/>
            <a:ext cx="3847695" cy="299279"/>
          </a:xfrm>
          <a:prstGeom prst="rect">
            <a:avLst/>
          </a:prstGeom>
          <a:noFill/>
          <a:ln w="6350">
            <a:noFill/>
          </a:ln>
          <a:effectLst/>
        </p:spPr>
        <p:txBody>
          <a:bodyPr rot="0" spcFirstLastPara="0" vert="horz" wrap="square" lIns="87063" tIns="43531" rIns="87063" bIns="43531" numCol="1" spcCol="0" rtlCol="0" fromWordArt="0" anchor="t" anchorCtr="0" forceAA="0" compatLnSpc="1">
            <a:prstTxWarp prst="textNoShape">
              <a:avLst/>
            </a:prstTxWarp>
            <a:noAutofit/>
          </a:bodyPr>
          <a:lstStyle/>
          <a:p>
            <a:r>
              <a:rPr lang="en-US" altLang="ja-JP" sz="1200" u="sng" dirty="0">
                <a:solidFill>
                  <a:schemeClr val="accent1">
                    <a:lumMod val="75000"/>
                  </a:schemeClr>
                </a:solidFill>
              </a:rPr>
              <a:t>https://www.nenkin.go.jp/tokusetsu/tokureikaitei4.html</a:t>
            </a:r>
            <a:endParaRPr lang="ja-JP" altLang="ja-JP" sz="1200" dirty="0">
              <a:solidFill>
                <a:schemeClr val="accent1">
                  <a:lumMod val="75000"/>
                </a:schemeClr>
              </a:solidFill>
            </a:endParaRPr>
          </a:p>
        </p:txBody>
      </p:sp>
      <p:sp>
        <p:nvSpPr>
          <p:cNvPr id="80" name="角丸四角形 79"/>
          <p:cNvSpPr/>
          <p:nvPr/>
        </p:nvSpPr>
        <p:spPr>
          <a:xfrm>
            <a:off x="967056" y="10138488"/>
            <a:ext cx="2077966" cy="26807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1" name="角丸四角形 80"/>
          <p:cNvSpPr/>
          <p:nvPr/>
        </p:nvSpPr>
        <p:spPr>
          <a:xfrm>
            <a:off x="3120192" y="10131451"/>
            <a:ext cx="595405" cy="274738"/>
          </a:xfrm>
          <a:prstGeom prst="round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200" b="1" dirty="0"/>
              <a:t>検 索</a:t>
            </a:r>
          </a:p>
        </p:txBody>
      </p:sp>
      <p:sp>
        <p:nvSpPr>
          <p:cNvPr id="82" name="角丸四角形 81"/>
          <p:cNvSpPr/>
          <p:nvPr/>
        </p:nvSpPr>
        <p:spPr>
          <a:xfrm>
            <a:off x="1070608" y="10102209"/>
            <a:ext cx="2243735" cy="394275"/>
          </a:xfrm>
          <a:prstGeom prst="roundRect">
            <a:avLst>
              <a:gd name="adj" fmla="val 11262"/>
            </a:avLst>
          </a:prstGeom>
          <a:no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r>
              <a:rPr kumimoji="1" lang="ja-JP" altLang="en-US" sz="1200" dirty="0">
                <a:latin typeface="メイリオ" panose="020B0604030504040204" pitchFamily="50" charset="-128"/>
                <a:ea typeface="メイリオ" panose="020B0604030504040204" pitchFamily="50" charset="-128"/>
              </a:rPr>
              <a:t>年金機構　特例改定延長</a:t>
            </a:r>
          </a:p>
        </p:txBody>
      </p:sp>
    </p:spTree>
    <p:extLst>
      <p:ext uri="{BB962C8B-B14F-4D97-AF65-F5344CB8AC3E}">
        <p14:creationId xmlns:p14="http://schemas.microsoft.com/office/powerpoint/2010/main" val="22125684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1308</Words>
  <Application>Microsoft Office PowerPoint</Application>
  <PresentationFormat>ユーザー設定</PresentationFormat>
  <Paragraphs>98</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2022-12-27T07:20:53Z</dcterms:modified>
</cp:coreProperties>
</file>