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81" r:id="rId2"/>
    <p:sldId id="291" r:id="rId3"/>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FC1BBB5-DD8F-4244-8D21-A0F1AEE5BB89}">
          <p14:sldIdLst/>
        </p14:section>
        <p14:section name="タイトルなしのセクション" id="{FC0C2877-250E-4C63-87FA-3752F711D67A}">
          <p14:sldIdLst>
            <p14:sldId id="281"/>
            <p14:sldId id="291"/>
          </p14:sldIdLst>
        </p14:section>
      </p14:sectionLst>
    </p:ext>
    <p:ext uri="{EFAFB233-063F-42B5-8137-9DF3F51BA10A}">
      <p15:sldGuideLst xmlns:p15="http://schemas.microsoft.com/office/powerpoint/2012/main">
        <p15:guide id="1" orient="horz" pos="3368">
          <p15:clr>
            <a:srgbClr val="A4A3A4"/>
          </p15:clr>
        </p15:guide>
        <p15:guide id="2" pos="24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a:srgbClr val="FF7900"/>
    <a:srgbClr val="99FFCC"/>
    <a:srgbClr val="FF5B5B"/>
    <a:srgbClr val="7FFC22"/>
    <a:srgbClr val="FF7979"/>
    <a:srgbClr val="9FBFFF"/>
    <a:srgbClr val="D9E6FF"/>
    <a:srgbClr val="FFC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099" autoAdjust="0"/>
    <p:restoredTop sz="96391" autoAdjust="0"/>
  </p:normalViewPr>
  <p:slideViewPr>
    <p:cSldViewPr snapToGrid="0">
      <p:cViewPr varScale="1">
        <p:scale>
          <a:sx n="73" d="100"/>
          <a:sy n="73" d="100"/>
        </p:scale>
        <p:origin x="3546" y="66"/>
      </p:cViewPr>
      <p:guideLst>
        <p:guide orient="horz" pos="3368"/>
        <p:guide pos="24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831" cy="495029"/>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2"/>
            <a:ext cx="2918831" cy="495029"/>
          </a:xfrm>
          <a:prstGeom prst="rect">
            <a:avLst/>
          </a:prstGeom>
        </p:spPr>
        <p:txBody>
          <a:bodyPr vert="horz" lIns="91424" tIns="45712" rIns="91424" bIns="45712" rtlCol="0"/>
          <a:lstStyle>
            <a:lvl1pPr algn="r">
              <a:defRPr sz="1200"/>
            </a:lvl1pPr>
          </a:lstStyle>
          <a:p>
            <a:fld id="{8C87A6BC-B5B5-4AB5-82ED-0CECD9E1F1DB}" type="datetimeFigureOut">
              <a:rPr kumimoji="1" lang="ja-JP" altLang="en-US" smtClean="0"/>
              <a:t>2020/10/19</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24" tIns="45712" rIns="91424" bIns="45712" rtlCol="0" anchor="b"/>
          <a:lstStyle>
            <a:lvl1pPr algn="r">
              <a:defRPr sz="1200"/>
            </a:lvl1pPr>
          </a:lstStyle>
          <a:p>
            <a:fld id="{138A5331-2583-429A-8A4D-44A4E28CD05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3765" rtl="0" eaLnBrk="1" latinLnBrk="0" hangingPunct="1">
      <a:defRPr kumimoji="1" sz="1200" kern="1200">
        <a:solidFill>
          <a:schemeClr val="tx1"/>
        </a:solidFill>
        <a:latin typeface="+mn-lt"/>
        <a:ea typeface="+mn-ea"/>
        <a:cs typeface="+mn-cs"/>
      </a:defRPr>
    </a:lvl1pPr>
    <a:lvl2pPr marL="457200" algn="l" defTabSz="913765" rtl="0" eaLnBrk="1" latinLnBrk="0" hangingPunct="1">
      <a:defRPr kumimoji="1" sz="1200" kern="1200">
        <a:solidFill>
          <a:schemeClr val="tx1"/>
        </a:solidFill>
        <a:latin typeface="+mn-lt"/>
        <a:ea typeface="+mn-ea"/>
        <a:cs typeface="+mn-cs"/>
      </a:defRPr>
    </a:lvl2pPr>
    <a:lvl3pPr marL="913765" algn="l" defTabSz="913765" rtl="0" eaLnBrk="1" latinLnBrk="0" hangingPunct="1">
      <a:defRPr kumimoji="1" sz="1200" kern="1200">
        <a:solidFill>
          <a:schemeClr val="tx1"/>
        </a:solidFill>
        <a:latin typeface="+mn-lt"/>
        <a:ea typeface="+mn-ea"/>
        <a:cs typeface="+mn-cs"/>
      </a:defRPr>
    </a:lvl3pPr>
    <a:lvl4pPr marL="1370965" algn="l" defTabSz="913765" rtl="0" eaLnBrk="1" latinLnBrk="0" hangingPunct="1">
      <a:defRPr kumimoji="1" sz="1200" kern="1200">
        <a:solidFill>
          <a:schemeClr val="tx1"/>
        </a:solidFill>
        <a:latin typeface="+mn-lt"/>
        <a:ea typeface="+mn-ea"/>
        <a:cs typeface="+mn-cs"/>
      </a:defRPr>
    </a:lvl4pPr>
    <a:lvl5pPr marL="1828165" algn="l" defTabSz="913765" rtl="0" eaLnBrk="1" latinLnBrk="0" hangingPunct="1">
      <a:defRPr kumimoji="1" sz="1200" kern="1200">
        <a:solidFill>
          <a:schemeClr val="tx1"/>
        </a:solidFill>
        <a:latin typeface="+mn-lt"/>
        <a:ea typeface="+mn-ea"/>
        <a:cs typeface="+mn-cs"/>
      </a:defRPr>
    </a:lvl5pPr>
    <a:lvl6pPr marL="2285365" algn="l" defTabSz="913765" rtl="0" eaLnBrk="1" latinLnBrk="0" hangingPunct="1">
      <a:defRPr kumimoji="1" sz="1200" kern="1200">
        <a:solidFill>
          <a:schemeClr val="tx1"/>
        </a:solidFill>
        <a:latin typeface="+mn-lt"/>
        <a:ea typeface="+mn-ea"/>
        <a:cs typeface="+mn-cs"/>
      </a:defRPr>
    </a:lvl6pPr>
    <a:lvl7pPr marL="2741930" algn="l" defTabSz="913765" rtl="0" eaLnBrk="1" latinLnBrk="0" hangingPunct="1">
      <a:defRPr kumimoji="1" sz="1200" kern="1200">
        <a:solidFill>
          <a:schemeClr val="tx1"/>
        </a:solidFill>
        <a:latin typeface="+mn-lt"/>
        <a:ea typeface="+mn-ea"/>
        <a:cs typeface="+mn-cs"/>
      </a:defRPr>
    </a:lvl7pPr>
    <a:lvl8pPr marL="3199130" algn="l" defTabSz="913765" rtl="0" eaLnBrk="1" latinLnBrk="0" hangingPunct="1">
      <a:defRPr kumimoji="1" sz="1200" kern="1200">
        <a:solidFill>
          <a:schemeClr val="tx1"/>
        </a:solidFill>
        <a:latin typeface="+mn-lt"/>
        <a:ea typeface="+mn-ea"/>
        <a:cs typeface="+mn-cs"/>
      </a:defRPr>
    </a:lvl8pPr>
    <a:lvl9pPr marL="3656330" algn="l" defTabSz="91376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2338" y="1233488"/>
            <a:ext cx="235108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38A5331-2583-429A-8A4D-44A4E28CD052}" type="slidenum">
              <a:rPr kumimoji="1" lang="ja-JP" altLang="en-US" smtClean="0"/>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2338" y="1233488"/>
            <a:ext cx="235108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38A5331-2583-429A-8A4D-44A4E28CD052}" type="slidenum">
              <a:rPr kumimoji="1" lang="ja-JP" altLang="en-US" smtClean="0"/>
              <a:t>2</a:t>
            </a:fld>
            <a:endParaRPr kumimoji="1" lang="ja-JP" altLang="en-US"/>
          </a:p>
        </p:txBody>
      </p:sp>
    </p:spTree>
    <p:extLst>
      <p:ext uri="{BB962C8B-B14F-4D97-AF65-F5344CB8AC3E}">
        <p14:creationId xmlns:p14="http://schemas.microsoft.com/office/powerpoint/2010/main" val="352657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5"/>
            </a:lvl1pPr>
            <a:lvl2pPr marL="377825" indent="0" algn="ctr">
              <a:buNone/>
              <a:defRPr sz="1655"/>
            </a:lvl2pPr>
            <a:lvl3pPr marL="755650" indent="0" algn="ctr">
              <a:buNone/>
              <a:defRPr sz="1490"/>
            </a:lvl3pPr>
            <a:lvl4pPr marL="1134110" indent="0" algn="ctr">
              <a:buNone/>
              <a:defRPr sz="1325"/>
            </a:lvl4pPr>
            <a:lvl5pPr marL="1511935" indent="0" algn="ctr">
              <a:buNone/>
              <a:defRPr sz="1325"/>
            </a:lvl5pPr>
            <a:lvl6pPr marL="1889760" indent="0" algn="ctr">
              <a:buNone/>
              <a:defRPr sz="1325"/>
            </a:lvl6pPr>
            <a:lvl7pPr marL="2267585" indent="0" algn="ctr">
              <a:buNone/>
              <a:defRPr sz="1325"/>
            </a:lvl7pPr>
            <a:lvl8pPr marL="2646045" indent="0" algn="ctr">
              <a:buNone/>
              <a:defRPr sz="1325"/>
            </a:lvl8pPr>
            <a:lvl9pPr marL="3023870" indent="0" algn="ctr">
              <a:buNone/>
              <a:defRPr sz="13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5650"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7585"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3213847" y="1539425"/>
            <a:ext cx="3827085" cy="7598117"/>
          </a:xfrm>
        </p:spPr>
        <p:txBody>
          <a:bodyPr anchor="t"/>
          <a:lstStyle>
            <a:lvl1pPr marL="0" indent="0">
              <a:buNone/>
              <a:defRPr sz="2645"/>
            </a:lvl1pPr>
            <a:lvl2pPr marL="377825" indent="0">
              <a:buNone/>
              <a:defRPr sz="2315"/>
            </a:lvl2pPr>
            <a:lvl3pPr marL="755650" indent="0">
              <a:buNone/>
              <a:defRPr sz="1985"/>
            </a:lvl3pPr>
            <a:lvl4pPr marL="1134110" indent="0">
              <a:buNone/>
              <a:defRPr sz="1655"/>
            </a:lvl4pPr>
            <a:lvl5pPr marL="1511935" indent="0">
              <a:buNone/>
              <a:defRPr sz="1655"/>
            </a:lvl5pPr>
            <a:lvl6pPr marL="1889760" indent="0">
              <a:buNone/>
              <a:defRPr sz="1655"/>
            </a:lvl6pPr>
            <a:lvl7pPr marL="2267585" indent="0">
              <a:buNone/>
              <a:defRPr sz="1655"/>
            </a:lvl7pPr>
            <a:lvl8pPr marL="2646045" indent="0">
              <a:buNone/>
              <a:defRPr sz="1655"/>
            </a:lvl8pPr>
            <a:lvl9pPr marL="3023870" indent="0">
              <a:buNone/>
              <a:defRPr sz="1655"/>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95A2A-9A91-4A36-8CED-A73B11A57063}" type="datetimeFigureOut">
              <a:rPr kumimoji="1" lang="ja-JP" altLang="en-US" smtClean="0"/>
              <a:t>2020/10/19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0">
                <a:solidFill>
                  <a:schemeClr val="tx1">
                    <a:tint val="75000"/>
                  </a:schemeClr>
                </a:solidFill>
              </a:defRPr>
            </a:lvl1pPr>
          </a:lstStyle>
          <a:p>
            <a:fld id="{5AD95A2A-9A91-4A36-8CED-A73B11A57063}" type="datetimeFigureOut">
              <a:rPr kumimoji="1" lang="ja-JP" altLang="en-US" smtClean="0"/>
              <a:t>2020/10/19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0">
                <a:solidFill>
                  <a:schemeClr val="tx1">
                    <a:tint val="75000"/>
                  </a:schemeClr>
                </a:solidFill>
              </a:defRPr>
            </a:lvl1pPr>
          </a:lstStyle>
          <a:p>
            <a:fld id="{2CD49C00-1F68-492A-AB2F-0E02463BE6AA}"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5650" rtl="0" eaLnBrk="1" latinLnBrk="0" hangingPunct="1">
        <a:lnSpc>
          <a:spcPct val="90000"/>
        </a:lnSpc>
        <a:spcBef>
          <a:spcPct val="0"/>
        </a:spcBef>
        <a:buNone/>
        <a:defRPr kumimoji="1" sz="3635" kern="1200">
          <a:solidFill>
            <a:schemeClr val="tx1"/>
          </a:solidFill>
          <a:latin typeface="+mj-lt"/>
          <a:ea typeface="+mj-ea"/>
          <a:cs typeface="+mj-cs"/>
        </a:defRPr>
      </a:lvl1pPr>
    </p:titleStyle>
    <p:bodyStyle>
      <a:lvl1pPr marL="189230" indent="-189230" algn="l" defTabSz="755650" rtl="0" eaLnBrk="1" latinLnBrk="0" hangingPunct="1">
        <a:lnSpc>
          <a:spcPct val="90000"/>
        </a:lnSpc>
        <a:spcBef>
          <a:spcPts val="825"/>
        </a:spcBef>
        <a:buFont typeface="Arial" panose="020B0604020202020204" pitchFamily="34" charset="0"/>
        <a:buChar char="•"/>
        <a:defRPr kumimoji="1" sz="2315" kern="1200">
          <a:solidFill>
            <a:schemeClr val="tx1"/>
          </a:solidFill>
          <a:latin typeface="+mn-lt"/>
          <a:ea typeface="+mn-ea"/>
          <a:cs typeface="+mn-cs"/>
        </a:defRPr>
      </a:lvl1pPr>
      <a:lvl2pPr marL="567055" indent="-189230" algn="l" defTabSz="755650" rtl="0" eaLnBrk="1" latinLnBrk="0" hangingPunct="1">
        <a:lnSpc>
          <a:spcPct val="90000"/>
        </a:lnSpc>
        <a:spcBef>
          <a:spcPts val="415"/>
        </a:spcBef>
        <a:buFont typeface="Arial" panose="020B0604020202020204" pitchFamily="34" charset="0"/>
        <a:buChar char="•"/>
        <a:defRPr kumimoji="1" sz="1985" kern="1200">
          <a:solidFill>
            <a:schemeClr val="tx1"/>
          </a:solidFill>
          <a:latin typeface="+mn-lt"/>
          <a:ea typeface="+mn-ea"/>
          <a:cs typeface="+mn-cs"/>
        </a:defRPr>
      </a:lvl2pPr>
      <a:lvl3pPr marL="944880" indent="-189230" algn="l" defTabSz="755650" rtl="0" eaLnBrk="1" latinLnBrk="0" hangingPunct="1">
        <a:lnSpc>
          <a:spcPct val="90000"/>
        </a:lnSpc>
        <a:spcBef>
          <a:spcPts val="415"/>
        </a:spcBef>
        <a:buFont typeface="Arial" panose="020B0604020202020204" pitchFamily="34" charset="0"/>
        <a:buChar char="•"/>
        <a:defRPr kumimoji="1" sz="1655" kern="1200">
          <a:solidFill>
            <a:schemeClr val="tx1"/>
          </a:solidFill>
          <a:latin typeface="+mn-lt"/>
          <a:ea typeface="+mn-ea"/>
          <a:cs typeface="+mn-cs"/>
        </a:defRPr>
      </a:lvl3pPr>
      <a:lvl4pPr marL="1322705"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4pPr>
      <a:lvl5pPr marL="1701165"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5pPr>
      <a:lvl6pPr marL="2078990"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6pPr>
      <a:lvl7pPr marL="2456815"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7pPr>
      <a:lvl8pPr marL="2834640"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8pPr>
      <a:lvl9pPr marL="3212465"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9pPr>
    </p:bodyStyle>
    <p:otherStyle>
      <a:defPPr>
        <a:defRPr lang="en-US"/>
      </a:defPPr>
      <a:lvl1pPr marL="0" algn="l" defTabSz="755650" rtl="0" eaLnBrk="1" latinLnBrk="0" hangingPunct="1">
        <a:defRPr kumimoji="1" sz="1490" kern="1200">
          <a:solidFill>
            <a:schemeClr val="tx1"/>
          </a:solidFill>
          <a:latin typeface="+mn-lt"/>
          <a:ea typeface="+mn-ea"/>
          <a:cs typeface="+mn-cs"/>
        </a:defRPr>
      </a:lvl1pPr>
      <a:lvl2pPr marL="377825" algn="l" defTabSz="755650" rtl="0" eaLnBrk="1" latinLnBrk="0" hangingPunct="1">
        <a:defRPr kumimoji="1" sz="1490" kern="1200">
          <a:solidFill>
            <a:schemeClr val="tx1"/>
          </a:solidFill>
          <a:latin typeface="+mn-lt"/>
          <a:ea typeface="+mn-ea"/>
          <a:cs typeface="+mn-cs"/>
        </a:defRPr>
      </a:lvl2pPr>
      <a:lvl3pPr marL="755650" algn="l" defTabSz="755650" rtl="0" eaLnBrk="1" latinLnBrk="0" hangingPunct="1">
        <a:defRPr kumimoji="1" sz="1490" kern="1200">
          <a:solidFill>
            <a:schemeClr val="tx1"/>
          </a:solidFill>
          <a:latin typeface="+mn-lt"/>
          <a:ea typeface="+mn-ea"/>
          <a:cs typeface="+mn-cs"/>
        </a:defRPr>
      </a:lvl3pPr>
      <a:lvl4pPr marL="1134110" algn="l" defTabSz="755650" rtl="0" eaLnBrk="1" latinLnBrk="0" hangingPunct="1">
        <a:defRPr kumimoji="1" sz="1490" kern="1200">
          <a:solidFill>
            <a:schemeClr val="tx1"/>
          </a:solidFill>
          <a:latin typeface="+mn-lt"/>
          <a:ea typeface="+mn-ea"/>
          <a:cs typeface="+mn-cs"/>
        </a:defRPr>
      </a:lvl4pPr>
      <a:lvl5pPr marL="1511935" algn="l" defTabSz="755650" rtl="0" eaLnBrk="1" latinLnBrk="0" hangingPunct="1">
        <a:defRPr kumimoji="1" sz="1490" kern="1200">
          <a:solidFill>
            <a:schemeClr val="tx1"/>
          </a:solidFill>
          <a:latin typeface="+mn-lt"/>
          <a:ea typeface="+mn-ea"/>
          <a:cs typeface="+mn-cs"/>
        </a:defRPr>
      </a:lvl5pPr>
      <a:lvl6pPr marL="1889760" algn="l" defTabSz="755650" rtl="0" eaLnBrk="1" latinLnBrk="0" hangingPunct="1">
        <a:defRPr kumimoji="1" sz="1490" kern="1200">
          <a:solidFill>
            <a:schemeClr val="tx1"/>
          </a:solidFill>
          <a:latin typeface="+mn-lt"/>
          <a:ea typeface="+mn-ea"/>
          <a:cs typeface="+mn-cs"/>
        </a:defRPr>
      </a:lvl6pPr>
      <a:lvl7pPr marL="2267585" algn="l" defTabSz="755650" rtl="0" eaLnBrk="1" latinLnBrk="0" hangingPunct="1">
        <a:defRPr kumimoji="1" sz="1490" kern="1200">
          <a:solidFill>
            <a:schemeClr val="tx1"/>
          </a:solidFill>
          <a:latin typeface="+mn-lt"/>
          <a:ea typeface="+mn-ea"/>
          <a:cs typeface="+mn-cs"/>
        </a:defRPr>
      </a:lvl7pPr>
      <a:lvl8pPr marL="2646045" algn="l" defTabSz="755650" rtl="0" eaLnBrk="1" latinLnBrk="0" hangingPunct="1">
        <a:defRPr kumimoji="1" sz="1490" kern="1200">
          <a:solidFill>
            <a:schemeClr val="tx1"/>
          </a:solidFill>
          <a:latin typeface="+mn-lt"/>
          <a:ea typeface="+mn-ea"/>
          <a:cs typeface="+mn-cs"/>
        </a:defRPr>
      </a:lvl8pPr>
      <a:lvl9pPr marL="3023870" algn="l" defTabSz="755650" rtl="0" eaLnBrk="1" latinLnBrk="0" hangingPunct="1">
        <a:defRPr kumimoji="1"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765483" y="32548"/>
            <a:ext cx="3493109" cy="307777"/>
          </a:xfrm>
          <a:prstGeom prst="rect">
            <a:avLst/>
          </a:prstGeom>
          <a:noFill/>
        </p:spPr>
        <p:txBody>
          <a:bodyPr wrap="square" rtlCol="0">
            <a:spAutoFit/>
          </a:bodyPr>
          <a:lstStyle/>
          <a:p>
            <a:pPr algn="r"/>
            <a:r>
              <a:rPr kumimoji="1" lang="ja-JP" altLang="en-US" sz="1400" dirty="0" smtClean="0">
                <a:latin typeface="メイリオ" panose="020B0604030504040204" pitchFamily="50" charset="-128"/>
                <a:ea typeface="メイリオ" panose="020B0604030504040204" pitchFamily="50" charset="-128"/>
              </a:rPr>
              <a:t>千葉県トラック</a:t>
            </a:r>
            <a:r>
              <a:rPr kumimoji="1" lang="ja-JP" altLang="en-US" sz="1400" dirty="0">
                <a:latin typeface="メイリオ" panose="020B0604030504040204" pitchFamily="50" charset="-128"/>
                <a:ea typeface="メイリオ" panose="020B0604030504040204" pitchFamily="50" charset="-128"/>
              </a:rPr>
              <a:t>健康保険組合</a:t>
            </a:r>
          </a:p>
        </p:txBody>
      </p:sp>
      <p:sp>
        <p:nvSpPr>
          <p:cNvPr id="42" name="テキスト ボックス 41"/>
          <p:cNvSpPr txBox="1"/>
          <p:nvPr/>
        </p:nvSpPr>
        <p:spPr>
          <a:xfrm>
            <a:off x="304799" y="334440"/>
            <a:ext cx="6953793" cy="1220847"/>
          </a:xfrm>
          <a:prstGeom prst="rect">
            <a:avLst/>
          </a:prstGeom>
        </p:spPr>
        <p:style>
          <a:lnRef idx="0">
            <a:schemeClr val="accent5"/>
          </a:lnRef>
          <a:fillRef idx="3">
            <a:schemeClr val="accent5"/>
          </a:fillRef>
          <a:effectRef idx="3">
            <a:schemeClr val="accent5"/>
          </a:effectRef>
          <a:fontRef idx="minor">
            <a:schemeClr val="lt1"/>
          </a:fontRef>
        </p:style>
        <p:txBody>
          <a:bodyPr wrap="square" rIns="0" rtlCol="0">
            <a:spAutoFit/>
          </a:bodyPr>
          <a:lstStyle/>
          <a:p>
            <a:endParaRPr kumimoji="1" lang="en-US" altLang="ja-JP" sz="500" dirty="0">
              <a:solidFill>
                <a:schemeClr val="tx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新型コロナウイルス感染症の影響に伴う休業で報酬が著しく下がる場合</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endParaRPr kumimoji="1" lang="en-US" altLang="ja-JP" sz="7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lnSpc>
                <a:spcPts val="2800"/>
              </a:lnSpc>
            </a:pPr>
            <a:r>
              <a:rPr kumimoji="1" lang="ja-JP" altLang="en-US" sz="2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「特例改定の延長」</a:t>
            </a:r>
            <a:r>
              <a:rPr kumimoji="1" lang="ja-JP" altLang="en-US"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又は</a:t>
            </a:r>
            <a:r>
              <a:rPr kumimoji="1" lang="ja-JP" altLang="en-US" sz="2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「定時決定の保険者算定」</a:t>
            </a:r>
            <a:endParaRPr kumimoji="1" lang="en-US" altLang="ja-JP" sz="20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lnSpc>
                <a:spcPts val="2800"/>
              </a:lnSpc>
            </a:pPr>
            <a:r>
              <a:rPr kumimoji="1" lang="ja-JP" altLang="en-US"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により現状に適した標準報酬月額に改定（決定）できます。</a:t>
            </a:r>
            <a:endParaRPr kumimoji="1" lang="en-US" altLang="ja-JP"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6" name="テキスト ボックス 45"/>
          <p:cNvSpPr txBox="1"/>
          <p:nvPr/>
        </p:nvSpPr>
        <p:spPr>
          <a:xfrm>
            <a:off x="304531" y="1655693"/>
            <a:ext cx="6954061" cy="1200329"/>
          </a:xfrm>
          <a:prstGeom prst="rect">
            <a:avLst/>
          </a:prstGeom>
          <a:solidFill>
            <a:schemeClr val="accent1">
              <a:lumMod val="40000"/>
              <a:lumOff val="60000"/>
            </a:schemeClr>
          </a:solidFill>
          <a:ln>
            <a:noFill/>
          </a:ln>
        </p:spPr>
        <p:txBody>
          <a:bodyPr wrap="square" rtlCol="0">
            <a:spAutoFit/>
          </a:bodyPr>
          <a:lstStyle/>
          <a:p>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１</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「特例改定の延長」</a:t>
            </a:r>
            <a:endParaRPr kumimoji="1" lang="en-US" altLang="ja-JP" sz="1200" b="1" dirty="0">
              <a:latin typeface="メイリオ" panose="020B0604030504040204" pitchFamily="50" charset="-128"/>
              <a:ea typeface="メイリオ" panose="020B0604030504040204" pitchFamily="50" charset="-128"/>
            </a:endParaRPr>
          </a:p>
          <a:p>
            <a:endParaRPr kumimoji="1" lang="en-US" altLang="ja-JP" sz="5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➊ 急減月 </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令和２年８月から同年</a:t>
            </a:r>
            <a:r>
              <a:rPr kumimoji="1" lang="en-US" altLang="ja-JP" sz="1200" dirty="0">
                <a:latin typeface="メイリオ" panose="020B0604030504040204" pitchFamily="50" charset="-128"/>
                <a:ea typeface="メイリオ" panose="020B0604030504040204" pitchFamily="50" charset="-128"/>
              </a:rPr>
              <a:t>12</a:t>
            </a:r>
            <a:r>
              <a:rPr kumimoji="1" lang="ja-JP" altLang="en-US" sz="1200" dirty="0">
                <a:latin typeface="メイリオ" panose="020B0604030504040204" pitchFamily="50" charset="-128"/>
                <a:ea typeface="メイリオ" panose="020B0604030504040204" pitchFamily="50" charset="-128"/>
              </a:rPr>
              <a:t>月までの間の１か月で、休業により報酬が著しく低下した月</a:t>
            </a:r>
            <a:r>
              <a:rPr kumimoji="1" lang="en-US" altLang="ja-JP" sz="1200" dirty="0">
                <a:latin typeface="メイリオ" panose="020B0604030504040204" pitchFamily="50" charset="-128"/>
                <a:ea typeface="メイリオ" panose="020B0604030504040204" pitchFamily="50" charset="-128"/>
              </a:rPr>
              <a:t>) </a:t>
            </a:r>
          </a:p>
          <a:p>
            <a:r>
              <a:rPr kumimoji="1" lang="ja-JP" altLang="en-US" sz="1200" dirty="0">
                <a:latin typeface="メイリオ" panose="020B0604030504040204" pitchFamily="50" charset="-128"/>
                <a:ea typeface="メイリオ" panose="020B0604030504040204" pitchFamily="50" charset="-128"/>
              </a:rPr>
              <a:t>　 に受けた報酬の総額を報酬月額として算定し、</a:t>
            </a:r>
            <a:r>
              <a:rPr kumimoji="1" lang="ja-JP" altLang="en-US" sz="1200" dirty="0">
                <a:solidFill>
                  <a:srgbClr val="FF0000"/>
                </a:solidFill>
                <a:latin typeface="メイリオ" panose="020B0604030504040204" pitchFamily="50" charset="-128"/>
                <a:ea typeface="メイリオ" panose="020B0604030504040204" pitchFamily="50" charset="-128"/>
              </a:rPr>
              <a:t>急減月の翌月</a:t>
            </a:r>
            <a:r>
              <a:rPr kumimoji="1" lang="ja-JP" altLang="en-US" sz="1200" dirty="0">
                <a:latin typeface="メイリオ" panose="020B0604030504040204" pitchFamily="50" charset="-128"/>
                <a:ea typeface="メイリオ" panose="020B0604030504040204" pitchFamily="50" charset="-128"/>
              </a:rPr>
              <a:t>から、標準報酬月額を改定できます。</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5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❷ </a:t>
            </a:r>
            <a:r>
              <a:rPr kumimoji="1" lang="ja-JP" altLang="ja-JP" sz="1200" dirty="0">
                <a:latin typeface="メイリオ" panose="020B0604030504040204" pitchFamily="50" charset="-128"/>
                <a:ea typeface="メイリオ" panose="020B0604030504040204" pitchFamily="50" charset="-128"/>
              </a:rPr>
              <a:t>休業が回復した月における報酬の総額を基にした標準報酬月額が、２等級以上上昇した場合は、</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    </a:t>
            </a:r>
            <a:r>
              <a:rPr kumimoji="1" lang="ja-JP" altLang="en-US" sz="1200" dirty="0">
                <a:solidFill>
                  <a:srgbClr val="FF0000"/>
                </a:solidFill>
                <a:latin typeface="メイリオ" panose="020B0604030504040204" pitchFamily="50" charset="-128"/>
                <a:ea typeface="メイリオ" panose="020B0604030504040204" pitchFamily="50" charset="-128"/>
              </a:rPr>
              <a:t>回復月の</a:t>
            </a:r>
            <a:r>
              <a:rPr kumimoji="1" lang="ja-JP" altLang="ja-JP" sz="1200" dirty="0">
                <a:solidFill>
                  <a:srgbClr val="FF0000"/>
                </a:solidFill>
                <a:latin typeface="メイリオ" panose="020B0604030504040204" pitchFamily="50" charset="-128"/>
                <a:ea typeface="メイリオ" panose="020B0604030504040204" pitchFamily="50" charset="-128"/>
              </a:rPr>
              <a:t>翌月</a:t>
            </a:r>
            <a:r>
              <a:rPr kumimoji="1" lang="ja-JP" altLang="ja-JP" sz="1200" dirty="0">
                <a:latin typeface="メイリオ" panose="020B0604030504040204" pitchFamily="50" charset="-128"/>
                <a:ea typeface="メイリオ" panose="020B0604030504040204" pitchFamily="50" charset="-128"/>
              </a:rPr>
              <a:t>から回復月における報酬の総額を基にした標準報酬月額に改定</a:t>
            </a:r>
            <a:r>
              <a:rPr kumimoji="1" lang="ja-JP" altLang="en-US" sz="1200" dirty="0">
                <a:latin typeface="メイリオ" panose="020B0604030504040204" pitchFamily="50" charset="-128"/>
                <a:ea typeface="メイリオ" panose="020B0604030504040204" pitchFamily="50" charset="-128"/>
              </a:rPr>
              <a:t>します。</a:t>
            </a:r>
            <a:endParaRPr kumimoji="1" lang="en-US" altLang="ja-JP" sz="1200" dirty="0">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304799" y="5933935"/>
            <a:ext cx="7254876" cy="1981312"/>
            <a:chOff x="304799" y="5928285"/>
            <a:chExt cx="7254876" cy="1981312"/>
          </a:xfrm>
        </p:grpSpPr>
        <p:sp>
          <p:nvSpPr>
            <p:cNvPr id="17" name="テキスト ボックス 16"/>
            <p:cNvSpPr txBox="1"/>
            <p:nvPr/>
          </p:nvSpPr>
          <p:spPr>
            <a:xfrm>
              <a:off x="304799" y="5928285"/>
              <a:ext cx="7254876" cy="1981312"/>
            </a:xfrm>
            <a:prstGeom prst="rect">
              <a:avLst/>
            </a:prstGeom>
            <a:noFill/>
          </p:spPr>
          <p:txBody>
            <a:bodyPr wrap="square" rtlCol="0">
              <a:spAutoFit/>
            </a:bodyPr>
            <a:lstStyle/>
            <a:p>
              <a:pPr>
                <a:lnSpc>
                  <a:spcPct val="150000"/>
                </a:lnSpc>
              </a:pPr>
              <a:r>
                <a:rPr lang="ja-JP" altLang="en-US" sz="1000" b="1" dirty="0">
                  <a:latin typeface="メイリオ" panose="020B0604030504040204" pitchFamily="50" charset="-128"/>
                  <a:ea typeface="メイリオ" panose="020B0604030504040204" pitchFamily="50" charset="-128"/>
                </a:rPr>
                <a:t>令和２年８月以降、休業により報酬が著しく低下した方の特例（次のすべてに該当する方が対象）</a:t>
              </a:r>
              <a:endParaRPr lang="en-US" altLang="ja-JP" sz="1000" b="1" dirty="0">
                <a:latin typeface="メイリオ" panose="020B0604030504040204" pitchFamily="50" charset="-128"/>
                <a:ea typeface="メイリオ" panose="020B0604030504040204" pitchFamily="50" charset="-128"/>
              </a:endParaRPr>
            </a:p>
            <a:p>
              <a:pPr>
                <a:lnSpc>
                  <a:spcPct val="150000"/>
                </a:lnSpc>
              </a:pPr>
              <a:r>
                <a:rPr lang="ja-JP" altLang="en-US" sz="1000" b="1" dirty="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新型コロナウイルス感染症の影響による</a:t>
              </a:r>
              <a:r>
                <a:rPr lang="ja-JP" altLang="ja-JP" sz="1000" dirty="0">
                  <a:latin typeface="メイリオ" panose="020B0604030504040204" pitchFamily="50" charset="-128"/>
                  <a:ea typeface="メイリオ" panose="020B0604030504040204" pitchFamily="50" charset="-128"/>
                </a:rPr>
                <a:t>休業（時間単位を含</a:t>
              </a:r>
              <a:r>
                <a:rPr lang="ja-JP" altLang="en-US" sz="1000" dirty="0">
                  <a:latin typeface="メイリオ" panose="020B0604030504040204" pitchFamily="50" charset="-128"/>
                  <a:ea typeface="メイリオ" panose="020B0604030504040204" pitchFamily="50" charset="-128"/>
                </a:rPr>
                <a:t>む</a:t>
              </a:r>
              <a:r>
                <a:rPr lang="ja-JP"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があったことにより、</a:t>
              </a:r>
              <a:r>
                <a:rPr lang="ja-JP" altLang="en-US" sz="1000" b="1" dirty="0">
                  <a:latin typeface="メイリオ" panose="020B0604030504040204" pitchFamily="50" charset="-128"/>
                  <a:ea typeface="メイリオ" panose="020B0604030504040204" pitchFamily="50" charset="-128"/>
                </a:rPr>
                <a:t>令和２年８～</a:t>
              </a:r>
              <a:r>
                <a:rPr lang="en-US" altLang="ja-JP" sz="1000" b="1" dirty="0">
                  <a:latin typeface="メイリオ" panose="020B0604030504040204" pitchFamily="50" charset="-128"/>
                  <a:ea typeface="メイリオ" panose="020B0604030504040204" pitchFamily="50" charset="-128"/>
                </a:rPr>
                <a:t>12</a:t>
              </a:r>
              <a:r>
                <a:rPr lang="ja-JP" altLang="en-US" sz="1000" b="1" dirty="0">
                  <a:latin typeface="メイリオ" panose="020B0604030504040204" pitchFamily="50" charset="-128"/>
                  <a:ea typeface="メイリオ" panose="020B0604030504040204" pitchFamily="50" charset="-128"/>
                </a:rPr>
                <a:t>月までの間に、</a:t>
              </a:r>
              <a:endParaRPr lang="en-US" altLang="ja-JP" sz="1000" b="1" dirty="0">
                <a:latin typeface="メイリオ" panose="020B0604030504040204" pitchFamily="50" charset="-128"/>
                <a:ea typeface="メイリオ" panose="020B0604030504040204" pitchFamily="50" charset="-128"/>
              </a:endParaRPr>
            </a:p>
            <a:p>
              <a:r>
                <a:rPr lang="ja-JP" altLang="en-US" sz="100" b="1" dirty="0">
                  <a:latin typeface="メイリオ" panose="020B0604030504040204" pitchFamily="50" charset="-128"/>
                  <a:ea typeface="メイリオ" panose="020B0604030504040204" pitchFamily="50" charset="-128"/>
                </a:rPr>
                <a:t>　</a:t>
              </a:r>
              <a:r>
                <a:rPr lang="ja-JP" altLang="en-US" sz="1000" b="1" dirty="0">
                  <a:latin typeface="メイリオ" panose="020B0604030504040204" pitchFamily="50" charset="-128"/>
                  <a:ea typeface="メイリオ" panose="020B0604030504040204" pitchFamily="50" charset="-128"/>
                </a:rPr>
                <a:t>　　報酬が著しく低下した月が生じた方</a:t>
              </a:r>
              <a:endParaRPr lang="en-US" altLang="ja-JP" sz="1000" b="1"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a:p>
              <a:pPr>
                <a:spcBef>
                  <a:spcPts val="300"/>
                </a:spcBef>
              </a:pPr>
              <a:r>
                <a:rPr lang="ja-JP" altLang="en-US" sz="1000" b="1" dirty="0">
                  <a:latin typeface="メイリオ" panose="020B0604030504040204" pitchFamily="50" charset="-128"/>
                  <a:ea typeface="メイリオ" panose="020B0604030504040204" pitchFamily="50" charset="-128"/>
                </a:rPr>
                <a:t>□　著しく報酬が低下した</a:t>
              </a:r>
              <a:r>
                <a:rPr lang="ja-JP" altLang="ja-JP" sz="1000" b="1" dirty="0">
                  <a:latin typeface="メイリオ" panose="020B0604030504040204" pitchFamily="50" charset="-128"/>
                  <a:ea typeface="メイリオ" panose="020B0604030504040204" pitchFamily="50" charset="-128"/>
                </a:rPr>
                <a:t>月に支払われた報酬の総額</a:t>
              </a:r>
              <a:r>
                <a:rPr lang="ja-JP" altLang="en-US" sz="1000" b="1" dirty="0">
                  <a:latin typeface="メイリオ" panose="020B0604030504040204" pitchFamily="50" charset="-128"/>
                  <a:ea typeface="メイリオ" panose="020B0604030504040204" pitchFamily="50" charset="-128"/>
                </a:rPr>
                <a:t>（</a:t>
              </a:r>
              <a:r>
                <a:rPr lang="ja-JP" altLang="ja-JP" sz="1000" b="1" dirty="0">
                  <a:latin typeface="メイリオ" panose="020B0604030504040204" pitchFamily="50" charset="-128"/>
                  <a:ea typeface="メイリオ" panose="020B0604030504040204" pitchFamily="50" charset="-128"/>
                </a:rPr>
                <a:t>１</a:t>
              </a:r>
              <a:r>
                <a:rPr lang="ja-JP" altLang="en-US" sz="1000" b="1" dirty="0">
                  <a:latin typeface="メイリオ" panose="020B0604030504040204" pitchFamily="50" charset="-128"/>
                  <a:ea typeface="メイリオ" panose="020B0604030504040204" pitchFamily="50" charset="-128"/>
                </a:rPr>
                <a:t>か</a:t>
              </a:r>
              <a:r>
                <a:rPr lang="ja-JP" altLang="ja-JP" sz="1000" b="1" dirty="0">
                  <a:latin typeface="メイリオ" panose="020B0604030504040204" pitchFamily="50" charset="-128"/>
                  <a:ea typeface="メイリオ" panose="020B0604030504040204" pitchFamily="50" charset="-128"/>
                </a:rPr>
                <a:t>月分）が</a:t>
              </a:r>
              <a:r>
                <a:rPr lang="ja-JP" altLang="ja-JP" sz="1000" dirty="0">
                  <a:latin typeface="メイリオ" panose="020B0604030504040204" pitchFamily="50" charset="-128"/>
                  <a:ea typeface="メイリオ" panose="020B0604030504040204" pitchFamily="50" charset="-128"/>
                </a:rPr>
                <a:t>、既に設定されている標準報酬</a:t>
              </a:r>
              <a:r>
                <a:rPr lang="ja-JP" altLang="en-US" sz="1000" dirty="0">
                  <a:latin typeface="メイリオ" panose="020B0604030504040204" pitchFamily="50" charset="-128"/>
                  <a:ea typeface="メイリオ" panose="020B0604030504040204" pitchFamily="50" charset="-128"/>
                </a:rPr>
                <a:t>月</a:t>
              </a:r>
              <a:r>
                <a:rPr lang="ja-JP" altLang="ja-JP" sz="1000" dirty="0">
                  <a:latin typeface="メイリオ" panose="020B0604030504040204" pitchFamily="50" charset="-128"/>
                  <a:ea typeface="メイリオ" panose="020B0604030504040204" pitchFamily="50" charset="-128"/>
                </a:rPr>
                <a:t>額に比べて</a:t>
              </a:r>
              <a:r>
                <a:rPr lang="ja-JP" altLang="ja-JP" sz="1000" b="1" dirty="0">
                  <a:latin typeface="メイリオ" panose="020B0604030504040204" pitchFamily="50" charset="-128"/>
                  <a:ea typeface="メイリオ" panose="020B0604030504040204" pitchFamily="50" charset="-128"/>
                </a:rPr>
                <a:t>２等級以</a:t>
              </a:r>
              <a:r>
                <a:rPr lang="ja-JP" altLang="en-US" sz="1000" b="1" dirty="0">
                  <a:latin typeface="メイリオ" panose="020B0604030504040204" pitchFamily="50" charset="-128"/>
                  <a:ea typeface="メイリオ" panose="020B0604030504040204" pitchFamily="50" charset="-128"/>
                </a:rPr>
                <a:t>　　　</a:t>
              </a:r>
              <a:endParaRPr lang="en-US" altLang="ja-JP" sz="1000" b="1" dirty="0">
                <a:latin typeface="メイリオ" panose="020B0604030504040204" pitchFamily="50" charset="-128"/>
                <a:ea typeface="メイリオ" panose="020B0604030504040204" pitchFamily="50" charset="-128"/>
              </a:endParaRPr>
            </a:p>
            <a:p>
              <a:pPr>
                <a:spcBef>
                  <a:spcPts val="300"/>
                </a:spcBef>
              </a:pPr>
              <a:r>
                <a:rPr lang="ja-JP" altLang="en-US" sz="1000" b="1" dirty="0">
                  <a:latin typeface="メイリオ" panose="020B0604030504040204" pitchFamily="50" charset="-128"/>
                  <a:ea typeface="メイリオ" panose="020B0604030504040204" pitchFamily="50" charset="-128"/>
                </a:rPr>
                <a:t>　　</a:t>
              </a:r>
              <a:r>
                <a:rPr lang="ja-JP" altLang="ja-JP" sz="1000" b="1" dirty="0">
                  <a:latin typeface="メイリオ" panose="020B0604030504040204" pitchFamily="50" charset="-128"/>
                  <a:ea typeface="メイリオ" panose="020B0604030504040204" pitchFamily="50" charset="-128"/>
                </a:rPr>
                <a:t>上下がった</a:t>
              </a:r>
              <a:r>
                <a:rPr lang="ja-JP" altLang="en-US" sz="1000" b="1" dirty="0">
                  <a:latin typeface="メイリオ" panose="020B0604030504040204" pitchFamily="50" charset="-128"/>
                  <a:ea typeface="メイリオ" panose="020B0604030504040204" pitchFamily="50" charset="-128"/>
                </a:rPr>
                <a:t>方</a:t>
              </a:r>
              <a:r>
                <a:rPr lang="ja-JP" altLang="en-US" sz="900" dirty="0">
                  <a:latin typeface="メイリオ" panose="020B0604030504040204" pitchFamily="50" charset="-128"/>
                  <a:ea typeface="メイリオ" panose="020B0604030504040204" pitchFamily="50" charset="-128"/>
                </a:rPr>
                <a:t>（固定的賃金（基本給、日給等単価等）の変動がない場合も対象となります。）</a:t>
              </a:r>
              <a:endParaRPr lang="en-US" altLang="ja-JP" sz="900" dirty="0">
                <a:latin typeface="メイリオ" panose="020B0604030504040204" pitchFamily="50" charset="-128"/>
                <a:ea typeface="メイリオ" panose="020B0604030504040204" pitchFamily="50" charset="-128"/>
              </a:endParaRPr>
            </a:p>
            <a:p>
              <a:pPr>
                <a:lnSpc>
                  <a:spcPct val="150000"/>
                </a:lnSpc>
                <a:spcBef>
                  <a:spcPts val="300"/>
                </a:spcBef>
              </a:pPr>
              <a:r>
                <a:rPr lang="ja-JP" altLang="en-US" sz="1000" dirty="0">
                  <a:latin typeface="メイリオ" panose="020B0604030504040204" pitchFamily="50" charset="-128"/>
                  <a:ea typeface="メイリオ" panose="020B0604030504040204" pitchFamily="50" charset="-128"/>
                </a:rPr>
                <a:t>□　本特例措置による</a:t>
              </a:r>
              <a:r>
                <a:rPr lang="ja-JP" altLang="en-US" sz="1000" b="1" dirty="0">
                  <a:latin typeface="メイリオ" panose="020B0604030504040204" pitchFamily="50" charset="-128"/>
                  <a:ea typeface="メイリオ" panose="020B0604030504040204" pitchFamily="50" charset="-128"/>
                </a:rPr>
                <a:t>改定内容に本人が書面により同意</a:t>
              </a:r>
              <a:r>
                <a:rPr lang="ja-JP" altLang="en-US" sz="1000" dirty="0">
                  <a:latin typeface="メイリオ" panose="020B0604030504040204" pitchFamily="50" charset="-128"/>
                  <a:ea typeface="メイリオ" panose="020B0604030504040204" pitchFamily="50" charset="-128"/>
                </a:rPr>
                <a:t>し</a:t>
              </a:r>
              <a:r>
                <a:rPr lang="ja-JP" altLang="ja-JP" sz="1000" dirty="0">
                  <a:latin typeface="メイリオ" panose="020B0604030504040204" pitchFamily="50" charset="-128"/>
                  <a:ea typeface="メイリオ" panose="020B0604030504040204" pitchFamily="50" charset="-128"/>
                </a:rPr>
                <a:t>ている</a:t>
              </a:r>
              <a:r>
                <a:rPr lang="ja-JP" altLang="en-US" sz="1000" dirty="0">
                  <a:latin typeface="メイリオ" panose="020B0604030504040204" pitchFamily="50" charset="-128"/>
                  <a:ea typeface="メイリオ" panose="020B0604030504040204" pitchFamily="50" charset="-128"/>
                </a:rPr>
                <a:t>方</a:t>
              </a:r>
              <a:endParaRPr lang="en-US" altLang="ja-JP" sz="10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被保険者本人の十分な理解に基づく事前の同意が必要となります。</a:t>
              </a:r>
              <a:endParaRPr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（改定後の標準報酬月額に基づき、傷病手当金、出産手当金及び年金の額が算出されることへの同意を含みます。）</a:t>
              </a:r>
              <a:endParaRPr lang="en-US" altLang="ja-JP" sz="900" dirty="0">
                <a:latin typeface="メイリオ" panose="020B0604030504040204" pitchFamily="50" charset="-128"/>
                <a:ea typeface="メイリオ" panose="020B0604030504040204" pitchFamily="50" charset="-128"/>
              </a:endParaRPr>
            </a:p>
            <a:p>
              <a:pPr>
                <a:lnSpc>
                  <a:spcPct val="150000"/>
                </a:lnSpc>
              </a:pPr>
              <a:endParaRPr lang="en-US" altLang="ja-JP" sz="200" dirty="0">
                <a:latin typeface="メイリオ" panose="020B0604030504040204" pitchFamily="50" charset="-128"/>
                <a:ea typeface="メイリオ" panose="020B0604030504040204" pitchFamily="50" charset="-128"/>
              </a:endParaRPr>
            </a:p>
            <a:p>
              <a:pPr>
                <a:lnSpc>
                  <a:spcPct val="150000"/>
                </a:lnSpc>
              </a:pPr>
              <a:r>
                <a:rPr lang="ja-JP" altLang="en-US" sz="1000" dirty="0">
                  <a:latin typeface="メイリオ" panose="020B0604030504040204" pitchFamily="50" charset="-128"/>
                  <a:ea typeface="メイリオ" panose="020B0604030504040204" pitchFamily="50" charset="-128"/>
                </a:rPr>
                <a:t>□　</a:t>
              </a:r>
              <a:r>
                <a:rPr lang="ja-JP" altLang="en-US" sz="1000" b="1" dirty="0">
                  <a:latin typeface="メイリオ" panose="020B0604030504040204" pitchFamily="50" charset="-128"/>
                  <a:ea typeface="メイリオ" panose="020B0604030504040204" pitchFamily="50" charset="-128"/>
                </a:rPr>
                <a:t>定時決定の保険者算定</a:t>
              </a:r>
              <a:r>
                <a:rPr lang="ja-JP" altLang="en-US" sz="1000" dirty="0">
                  <a:latin typeface="メイリオ" panose="020B0604030504040204" pitchFamily="50" charset="-128"/>
                  <a:ea typeface="メイリオ" panose="020B0604030504040204" pitchFamily="50" charset="-128"/>
                </a:rPr>
                <a:t>（詳細は裏面参照）</a:t>
              </a:r>
              <a:r>
                <a:rPr lang="ja-JP" altLang="en-US" sz="1000" b="1" dirty="0">
                  <a:latin typeface="メイリオ" panose="020B0604030504040204" pitchFamily="50" charset="-128"/>
                  <a:ea typeface="メイリオ" panose="020B0604030504040204" pitchFamily="50" charset="-128"/>
                </a:rPr>
                <a:t>の適用を受けていない</a:t>
              </a:r>
              <a:r>
                <a:rPr lang="ja-JP" altLang="en-US" sz="1000" dirty="0">
                  <a:latin typeface="メイリオ" panose="020B0604030504040204" pitchFamily="50" charset="-128"/>
                  <a:ea typeface="メイリオ" panose="020B0604030504040204" pitchFamily="50" charset="-128"/>
                </a:rPr>
                <a:t>方</a:t>
              </a:r>
              <a:endParaRPr lang="en-US" altLang="ja-JP" sz="1000" dirty="0">
                <a:latin typeface="メイリオ" panose="020B0604030504040204" pitchFamily="50" charset="-128"/>
                <a:ea typeface="メイリオ" panose="020B0604030504040204" pitchFamily="50" charset="-128"/>
              </a:endParaRPr>
            </a:p>
          </p:txBody>
        </p:sp>
        <p:cxnSp>
          <p:nvCxnSpPr>
            <p:cNvPr id="26" name="直線コネクタ 25"/>
            <p:cNvCxnSpPr/>
            <p:nvPr/>
          </p:nvCxnSpPr>
          <p:spPr>
            <a:xfrm>
              <a:off x="490162" y="5928285"/>
              <a:ext cx="6768430"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173" name="角丸四角形 172"/>
          <p:cNvSpPr/>
          <p:nvPr/>
        </p:nvSpPr>
        <p:spPr>
          <a:xfrm>
            <a:off x="310334" y="5708037"/>
            <a:ext cx="2444664" cy="245178"/>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対象となる方</a:t>
            </a:r>
          </a:p>
        </p:txBody>
      </p:sp>
      <p:sp>
        <p:nvSpPr>
          <p:cNvPr id="202" name="テキスト ボックス 201">
            <a:extLst>
              <a:ext uri="{FF2B5EF4-FFF2-40B4-BE49-F238E27FC236}">
                <a16:creationId xmlns:a16="http://schemas.microsoft.com/office/drawing/2014/main" id="{8DC76170-9F96-4625-B2C6-24877509F9CF}"/>
              </a:ext>
            </a:extLst>
          </p:cNvPr>
          <p:cNvSpPr txBox="1"/>
          <p:nvPr/>
        </p:nvSpPr>
        <p:spPr>
          <a:xfrm>
            <a:off x="184083" y="32548"/>
            <a:ext cx="3763616"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標準報酬月額の保険者算定の特例について</a:t>
            </a:r>
          </a:p>
        </p:txBody>
      </p:sp>
      <p:sp>
        <p:nvSpPr>
          <p:cNvPr id="131" name="テキスト ボックス 130">
            <a:extLst>
              <a:ext uri="{FF2B5EF4-FFF2-40B4-BE49-F238E27FC236}">
                <a16:creationId xmlns:a16="http://schemas.microsoft.com/office/drawing/2014/main" id="{FCF4743D-80F0-4464-883A-D0705B1BEB39}"/>
              </a:ext>
            </a:extLst>
          </p:cNvPr>
          <p:cNvSpPr txBox="1"/>
          <p:nvPr/>
        </p:nvSpPr>
        <p:spPr>
          <a:xfrm>
            <a:off x="317230" y="2938248"/>
            <a:ext cx="3416344"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a:t>
            </a:r>
            <a:r>
              <a:rPr kumimoji="1" lang="ja-JP" altLang="en-US" sz="1200" b="1" dirty="0">
                <a:solidFill>
                  <a:srgbClr val="FF0000"/>
                </a:solidFill>
                <a:latin typeface="メイリオ" panose="020B0604030504040204" pitchFamily="50" charset="-128"/>
                <a:ea typeface="メイリオ" panose="020B0604030504040204" pitchFamily="50" charset="-128"/>
              </a:rPr>
              <a:t>特例改定の延長（例）　</a:t>
            </a:r>
            <a:endParaRPr kumimoji="1" lang="en-US" altLang="ja-JP" sz="1200" b="1" dirty="0">
              <a:solidFill>
                <a:srgbClr val="FF0000"/>
              </a:solidFill>
              <a:latin typeface="メイリオ" panose="020B0604030504040204" pitchFamily="50" charset="-128"/>
              <a:ea typeface="メイリオ" panose="020B0604030504040204" pitchFamily="50" charset="-128"/>
            </a:endParaRPr>
          </a:p>
        </p:txBody>
      </p:sp>
      <p:sp>
        <p:nvSpPr>
          <p:cNvPr id="138" name="正方形/長方形 137">
            <a:extLst>
              <a:ext uri="{FF2B5EF4-FFF2-40B4-BE49-F238E27FC236}">
                <a16:creationId xmlns:a16="http://schemas.microsoft.com/office/drawing/2014/main" id="{4C60DA34-3F64-45EE-BC61-3101B7A2C5C4}"/>
              </a:ext>
            </a:extLst>
          </p:cNvPr>
          <p:cNvSpPr/>
          <p:nvPr/>
        </p:nvSpPr>
        <p:spPr>
          <a:xfrm>
            <a:off x="314731" y="2918100"/>
            <a:ext cx="6937466" cy="27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角丸四角形 110">
            <a:extLst>
              <a:ext uri="{FF2B5EF4-FFF2-40B4-BE49-F238E27FC236}">
                <a16:creationId xmlns:a16="http://schemas.microsoft.com/office/drawing/2014/main" id="{5D79FEB7-4E71-4F53-A0DE-CA61DF52FAEB}"/>
              </a:ext>
            </a:extLst>
          </p:cNvPr>
          <p:cNvSpPr/>
          <p:nvPr/>
        </p:nvSpPr>
        <p:spPr>
          <a:xfrm>
            <a:off x="2494690" y="3812712"/>
            <a:ext cx="580503" cy="745781"/>
          </a:xfrm>
          <a:prstGeom prst="roundRect">
            <a:avLst/>
          </a:prstGeom>
          <a:solidFill>
            <a:schemeClr val="accent1"/>
          </a:solidFill>
        </p:spPr>
        <p:style>
          <a:lnRef idx="3">
            <a:schemeClr val="lt1"/>
          </a:lnRef>
          <a:fillRef idx="1">
            <a:schemeClr val="accent3"/>
          </a:fillRef>
          <a:effectRef idx="1">
            <a:schemeClr val="accent3"/>
          </a:effectRef>
          <a:fontRef idx="minor">
            <a:schemeClr val="lt1"/>
          </a:fontRef>
        </p:style>
        <p:txBody>
          <a:bodyPr vert="eaVert" tIns="36000" bIns="36000" rtlCol="0" anchor="ctr"/>
          <a:lstStyle/>
          <a:p>
            <a:pPr algn="ctr"/>
            <a:r>
              <a:rPr kumimoji="1" lang="en-US" altLang="ja-JP" sz="1100" b="1" dirty="0"/>
              <a:t>(18</a:t>
            </a:r>
            <a:r>
              <a:rPr kumimoji="1" lang="ja-JP" altLang="en-US" sz="1100" b="1" dirty="0"/>
              <a:t>万</a:t>
            </a:r>
            <a:r>
              <a:rPr kumimoji="1" lang="en-US" altLang="ja-JP" sz="1100" b="1" dirty="0"/>
              <a:t>)</a:t>
            </a:r>
          </a:p>
          <a:p>
            <a:pPr algn="ctr"/>
            <a:r>
              <a:rPr kumimoji="1" lang="ja-JP" altLang="en-US" sz="1200" b="1" dirty="0"/>
              <a:t>休業手当</a:t>
            </a:r>
          </a:p>
        </p:txBody>
      </p:sp>
      <p:sp>
        <p:nvSpPr>
          <p:cNvPr id="142" name="矢印: 左右 141">
            <a:extLst>
              <a:ext uri="{FF2B5EF4-FFF2-40B4-BE49-F238E27FC236}">
                <a16:creationId xmlns:a16="http://schemas.microsoft.com/office/drawing/2014/main" id="{73AEB2DF-2211-4F19-B6DD-B86C3A485B4E}"/>
              </a:ext>
            </a:extLst>
          </p:cNvPr>
          <p:cNvSpPr/>
          <p:nvPr/>
        </p:nvSpPr>
        <p:spPr>
          <a:xfrm>
            <a:off x="2508153" y="4475025"/>
            <a:ext cx="2706124" cy="414389"/>
          </a:xfrm>
          <a:prstGeom prst="leftRightArrow">
            <a:avLst>
              <a:gd name="adj1" fmla="val 50000"/>
              <a:gd name="adj2" fmla="val 0"/>
            </a:avLst>
          </a:prstGeom>
          <a:solidFill>
            <a:srgbClr val="FFC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endParaRPr kumimoji="1" lang="ja-JP" altLang="en-US" sz="900" b="1" dirty="0">
              <a:solidFill>
                <a:schemeClr val="bg1"/>
              </a:solidFill>
            </a:endParaRPr>
          </a:p>
        </p:txBody>
      </p:sp>
      <p:sp>
        <p:nvSpPr>
          <p:cNvPr id="143" name="テキスト ボックス 142">
            <a:extLst>
              <a:ext uri="{FF2B5EF4-FFF2-40B4-BE49-F238E27FC236}">
                <a16:creationId xmlns:a16="http://schemas.microsoft.com/office/drawing/2014/main" id="{781D84B9-2FC8-480A-9BB8-3CB4ED24050F}"/>
              </a:ext>
            </a:extLst>
          </p:cNvPr>
          <p:cNvSpPr txBox="1"/>
          <p:nvPr/>
        </p:nvSpPr>
        <p:spPr>
          <a:xfrm>
            <a:off x="1233534" y="4565525"/>
            <a:ext cx="663371" cy="276999"/>
          </a:xfrm>
          <a:prstGeom prst="rect">
            <a:avLst/>
          </a:prstGeom>
          <a:noFill/>
        </p:spPr>
        <p:txBody>
          <a:bodyPr wrap="square" rtlCol="0">
            <a:spAutoFit/>
          </a:bodyPr>
          <a:lstStyle/>
          <a:p>
            <a:r>
              <a:rPr kumimoji="1" lang="ja-JP" altLang="en-US" sz="1200" dirty="0"/>
              <a:t>７月</a:t>
            </a:r>
          </a:p>
        </p:txBody>
      </p:sp>
      <p:sp>
        <p:nvSpPr>
          <p:cNvPr id="144" name="テキスト ボックス 143">
            <a:extLst>
              <a:ext uri="{FF2B5EF4-FFF2-40B4-BE49-F238E27FC236}">
                <a16:creationId xmlns:a16="http://schemas.microsoft.com/office/drawing/2014/main" id="{69C64057-4B22-4DE4-B9BF-950BEB65FB52}"/>
              </a:ext>
            </a:extLst>
          </p:cNvPr>
          <p:cNvSpPr txBox="1"/>
          <p:nvPr/>
        </p:nvSpPr>
        <p:spPr>
          <a:xfrm>
            <a:off x="1781650" y="4559651"/>
            <a:ext cx="623543" cy="276999"/>
          </a:xfrm>
          <a:prstGeom prst="rect">
            <a:avLst/>
          </a:prstGeom>
          <a:noFill/>
        </p:spPr>
        <p:txBody>
          <a:bodyPr wrap="square" rtlCol="0">
            <a:spAutoFit/>
          </a:bodyPr>
          <a:lstStyle/>
          <a:p>
            <a:pPr algn="r"/>
            <a:r>
              <a:rPr kumimoji="1" lang="ja-JP" altLang="en-US" sz="1200" dirty="0"/>
              <a:t>８月</a:t>
            </a:r>
          </a:p>
        </p:txBody>
      </p:sp>
      <p:sp>
        <p:nvSpPr>
          <p:cNvPr id="145" name="テキスト ボックス 144">
            <a:extLst>
              <a:ext uri="{FF2B5EF4-FFF2-40B4-BE49-F238E27FC236}">
                <a16:creationId xmlns:a16="http://schemas.microsoft.com/office/drawing/2014/main" id="{F401A1B2-842E-4E55-99CD-ECBA2F54A35E}"/>
              </a:ext>
            </a:extLst>
          </p:cNvPr>
          <p:cNvSpPr txBox="1"/>
          <p:nvPr/>
        </p:nvSpPr>
        <p:spPr>
          <a:xfrm>
            <a:off x="2508153" y="4560191"/>
            <a:ext cx="663371" cy="276999"/>
          </a:xfrm>
          <a:prstGeom prst="rect">
            <a:avLst/>
          </a:prstGeom>
          <a:noFill/>
        </p:spPr>
        <p:txBody>
          <a:bodyPr wrap="square" rtlCol="0">
            <a:spAutoFit/>
          </a:bodyPr>
          <a:lstStyle/>
          <a:p>
            <a:r>
              <a:rPr kumimoji="1" lang="ja-JP" altLang="en-US" sz="1200" b="1" dirty="0">
                <a:solidFill>
                  <a:srgbClr val="FF0000"/>
                </a:solidFill>
              </a:rPr>
              <a:t>９月</a:t>
            </a:r>
          </a:p>
        </p:txBody>
      </p:sp>
      <p:sp>
        <p:nvSpPr>
          <p:cNvPr id="146" name="テキスト ボックス 145">
            <a:extLst>
              <a:ext uri="{FF2B5EF4-FFF2-40B4-BE49-F238E27FC236}">
                <a16:creationId xmlns:a16="http://schemas.microsoft.com/office/drawing/2014/main" id="{EF1E312A-BCDA-472A-BF3A-DC637DF6FC6E}"/>
              </a:ext>
            </a:extLst>
          </p:cNvPr>
          <p:cNvSpPr txBox="1"/>
          <p:nvPr/>
        </p:nvSpPr>
        <p:spPr>
          <a:xfrm>
            <a:off x="3154884" y="4558771"/>
            <a:ext cx="663371" cy="276999"/>
          </a:xfrm>
          <a:prstGeom prst="rect">
            <a:avLst/>
          </a:prstGeom>
          <a:noFill/>
        </p:spPr>
        <p:txBody>
          <a:bodyPr wrap="square" rtlCol="0">
            <a:spAutoFit/>
          </a:bodyPr>
          <a:lstStyle/>
          <a:p>
            <a:r>
              <a:rPr kumimoji="1" lang="en-US" altLang="ja-JP" sz="1200" dirty="0"/>
              <a:t>10</a:t>
            </a:r>
            <a:r>
              <a:rPr kumimoji="1" lang="ja-JP" altLang="en-US" sz="1200" dirty="0"/>
              <a:t>月</a:t>
            </a:r>
          </a:p>
        </p:txBody>
      </p:sp>
      <p:sp>
        <p:nvSpPr>
          <p:cNvPr id="151" name="テキスト ボックス 150">
            <a:extLst>
              <a:ext uri="{FF2B5EF4-FFF2-40B4-BE49-F238E27FC236}">
                <a16:creationId xmlns:a16="http://schemas.microsoft.com/office/drawing/2014/main" id="{595C2FF2-F927-4766-85D6-AC6E19C11116}"/>
              </a:ext>
            </a:extLst>
          </p:cNvPr>
          <p:cNvSpPr txBox="1"/>
          <p:nvPr/>
        </p:nvSpPr>
        <p:spPr>
          <a:xfrm>
            <a:off x="3855206" y="4564432"/>
            <a:ext cx="996715" cy="276999"/>
          </a:xfrm>
          <a:prstGeom prst="rect">
            <a:avLst/>
          </a:prstGeom>
          <a:noFill/>
        </p:spPr>
        <p:txBody>
          <a:bodyPr wrap="square" rtlCol="0">
            <a:spAutoFit/>
          </a:bodyPr>
          <a:lstStyle/>
          <a:p>
            <a:r>
              <a:rPr kumimoji="1" lang="en-US" altLang="ja-JP" sz="1200" dirty="0"/>
              <a:t>11</a:t>
            </a:r>
            <a:r>
              <a:rPr kumimoji="1" lang="ja-JP" altLang="en-US" sz="1200" dirty="0"/>
              <a:t>月</a:t>
            </a:r>
          </a:p>
        </p:txBody>
      </p:sp>
      <p:sp>
        <p:nvSpPr>
          <p:cNvPr id="153" name="角丸四角形 108">
            <a:extLst>
              <a:ext uri="{FF2B5EF4-FFF2-40B4-BE49-F238E27FC236}">
                <a16:creationId xmlns:a16="http://schemas.microsoft.com/office/drawing/2014/main" id="{7E4CDA32-F970-4A07-9887-27118947A9FC}"/>
              </a:ext>
            </a:extLst>
          </p:cNvPr>
          <p:cNvSpPr/>
          <p:nvPr/>
        </p:nvSpPr>
        <p:spPr>
          <a:xfrm>
            <a:off x="1194120" y="3435614"/>
            <a:ext cx="559265" cy="1128784"/>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54" name="角丸四角形 109">
            <a:extLst>
              <a:ext uri="{FF2B5EF4-FFF2-40B4-BE49-F238E27FC236}">
                <a16:creationId xmlns:a16="http://schemas.microsoft.com/office/drawing/2014/main" id="{1C2112A6-2448-474F-8209-DE89193B2A3D}"/>
              </a:ext>
            </a:extLst>
          </p:cNvPr>
          <p:cNvSpPr/>
          <p:nvPr/>
        </p:nvSpPr>
        <p:spPr>
          <a:xfrm>
            <a:off x="3145884" y="3805596"/>
            <a:ext cx="580503" cy="759929"/>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en-US" altLang="ja-JP" sz="1200" b="1" dirty="0"/>
              <a:t>(18</a:t>
            </a:r>
            <a:r>
              <a:rPr kumimoji="1" lang="ja-JP" altLang="en-US" sz="1200" b="1" dirty="0"/>
              <a:t>万</a:t>
            </a:r>
            <a:r>
              <a:rPr kumimoji="1" lang="en-US" altLang="ja-JP" sz="1200" b="1" dirty="0"/>
              <a:t>)</a:t>
            </a:r>
          </a:p>
          <a:p>
            <a:pPr algn="ctr"/>
            <a:r>
              <a:rPr kumimoji="1" lang="ja-JP" altLang="en-US" sz="1200" b="1" dirty="0"/>
              <a:t>休業手当</a:t>
            </a:r>
            <a:endParaRPr kumimoji="1" lang="en-US" altLang="ja-JP" sz="1200" b="1" dirty="0"/>
          </a:p>
        </p:txBody>
      </p:sp>
      <p:sp>
        <p:nvSpPr>
          <p:cNvPr id="156" name="角丸四角形 111">
            <a:extLst>
              <a:ext uri="{FF2B5EF4-FFF2-40B4-BE49-F238E27FC236}">
                <a16:creationId xmlns:a16="http://schemas.microsoft.com/office/drawing/2014/main" id="{DABF04A1-5FCF-4FEA-9EFD-8C7D82883F40}"/>
              </a:ext>
            </a:extLst>
          </p:cNvPr>
          <p:cNvSpPr/>
          <p:nvPr/>
        </p:nvSpPr>
        <p:spPr>
          <a:xfrm>
            <a:off x="1848001" y="3805596"/>
            <a:ext cx="580503" cy="759929"/>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en-US" altLang="ja-JP" sz="1100" b="1" dirty="0"/>
              <a:t>(18</a:t>
            </a:r>
            <a:r>
              <a:rPr kumimoji="1" lang="ja-JP" altLang="en-US" sz="1100" b="1" dirty="0"/>
              <a:t>万</a:t>
            </a:r>
            <a:r>
              <a:rPr kumimoji="1" lang="en-US" altLang="ja-JP" sz="1100" b="1" dirty="0"/>
              <a:t>)</a:t>
            </a:r>
          </a:p>
          <a:p>
            <a:pPr algn="ctr"/>
            <a:r>
              <a:rPr kumimoji="1" lang="ja-JP" altLang="en-US" sz="1200" b="1" dirty="0"/>
              <a:t>休業手当</a:t>
            </a:r>
            <a:endParaRPr kumimoji="1" lang="en-US" altLang="ja-JP" sz="1200" b="1" dirty="0"/>
          </a:p>
        </p:txBody>
      </p:sp>
      <p:sp>
        <p:nvSpPr>
          <p:cNvPr id="171" name="角丸四角形 112">
            <a:extLst>
              <a:ext uri="{FF2B5EF4-FFF2-40B4-BE49-F238E27FC236}">
                <a16:creationId xmlns:a16="http://schemas.microsoft.com/office/drawing/2014/main" id="{E6AA07C9-9050-48F2-9978-EF9A7021DE3C}"/>
              </a:ext>
            </a:extLst>
          </p:cNvPr>
          <p:cNvSpPr/>
          <p:nvPr/>
        </p:nvSpPr>
        <p:spPr>
          <a:xfrm>
            <a:off x="3811742" y="3810591"/>
            <a:ext cx="580503" cy="759929"/>
          </a:xfrm>
          <a:prstGeom prst="roundRect">
            <a:avLst/>
          </a:prstGeom>
          <a:solidFill>
            <a:schemeClr val="bg1">
              <a:lumMod val="65000"/>
            </a:schemeClr>
          </a:solidFill>
        </p:spPr>
        <p:style>
          <a:lnRef idx="3">
            <a:schemeClr val="lt1"/>
          </a:lnRef>
          <a:fillRef idx="1">
            <a:schemeClr val="accent1"/>
          </a:fillRef>
          <a:effectRef idx="1">
            <a:schemeClr val="accent1"/>
          </a:effectRef>
          <a:fontRef idx="minor">
            <a:schemeClr val="lt1"/>
          </a:fontRef>
        </p:style>
        <p:txBody>
          <a:bodyPr vert="eaVert" rtlCol="0" anchor="ctr"/>
          <a:lstStyle/>
          <a:p>
            <a:pPr algn="ctr"/>
            <a:r>
              <a:rPr kumimoji="1" lang="en-US" altLang="ja-JP" sz="1200" b="1" dirty="0"/>
              <a:t>(18</a:t>
            </a:r>
            <a:r>
              <a:rPr kumimoji="1" lang="ja-JP" altLang="en-US" sz="1200" b="1" dirty="0"/>
              <a:t>万</a:t>
            </a:r>
            <a:r>
              <a:rPr kumimoji="1" lang="en-US" altLang="ja-JP" sz="1200" b="1" dirty="0"/>
              <a:t>)</a:t>
            </a:r>
          </a:p>
          <a:p>
            <a:pPr algn="ctr"/>
            <a:r>
              <a:rPr kumimoji="1" lang="ja-JP" altLang="en-US" sz="1200" b="1" dirty="0"/>
              <a:t>休業手当</a:t>
            </a:r>
          </a:p>
        </p:txBody>
      </p:sp>
      <p:sp>
        <p:nvSpPr>
          <p:cNvPr id="179" name="下矢印 115">
            <a:extLst>
              <a:ext uri="{FF2B5EF4-FFF2-40B4-BE49-F238E27FC236}">
                <a16:creationId xmlns:a16="http://schemas.microsoft.com/office/drawing/2014/main" id="{5A741861-AFF7-4B89-957D-3FDB9D0E4CDB}"/>
              </a:ext>
            </a:extLst>
          </p:cNvPr>
          <p:cNvSpPr/>
          <p:nvPr/>
        </p:nvSpPr>
        <p:spPr>
          <a:xfrm>
            <a:off x="2383465" y="3508092"/>
            <a:ext cx="115511" cy="248209"/>
          </a:xfrm>
          <a:prstGeom prst="downArrow">
            <a:avLst/>
          </a:prstGeo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82" name="テキスト ボックス 181">
            <a:extLst>
              <a:ext uri="{FF2B5EF4-FFF2-40B4-BE49-F238E27FC236}">
                <a16:creationId xmlns:a16="http://schemas.microsoft.com/office/drawing/2014/main" id="{12D52B70-0E0F-4AB5-BEB9-CA880002B6E4}"/>
              </a:ext>
            </a:extLst>
          </p:cNvPr>
          <p:cNvSpPr txBox="1"/>
          <p:nvPr/>
        </p:nvSpPr>
        <p:spPr>
          <a:xfrm>
            <a:off x="490162" y="4561555"/>
            <a:ext cx="623543" cy="276999"/>
          </a:xfrm>
          <a:prstGeom prst="rect">
            <a:avLst/>
          </a:prstGeom>
          <a:noFill/>
        </p:spPr>
        <p:txBody>
          <a:bodyPr wrap="square" rtlCol="0">
            <a:spAutoFit/>
          </a:bodyPr>
          <a:lstStyle/>
          <a:p>
            <a:pPr algn="r"/>
            <a:r>
              <a:rPr kumimoji="1" lang="ja-JP" altLang="en-US" sz="1200" dirty="0"/>
              <a:t>６月</a:t>
            </a:r>
          </a:p>
        </p:txBody>
      </p:sp>
      <p:sp>
        <p:nvSpPr>
          <p:cNvPr id="188" name="角丸四角形 158">
            <a:extLst>
              <a:ext uri="{FF2B5EF4-FFF2-40B4-BE49-F238E27FC236}">
                <a16:creationId xmlns:a16="http://schemas.microsoft.com/office/drawing/2014/main" id="{AAF7800F-5C84-4211-952F-7B6266FC15AD}"/>
              </a:ext>
            </a:extLst>
          </p:cNvPr>
          <p:cNvSpPr/>
          <p:nvPr/>
        </p:nvSpPr>
        <p:spPr>
          <a:xfrm>
            <a:off x="520612" y="3443839"/>
            <a:ext cx="559265" cy="1126680"/>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endParaRPr kumimoji="1" lang="en-US" altLang="ja-JP" sz="1400" b="1" dirty="0"/>
          </a:p>
        </p:txBody>
      </p:sp>
      <p:sp>
        <p:nvSpPr>
          <p:cNvPr id="191" name="角丸四角形 108">
            <a:extLst>
              <a:ext uri="{FF2B5EF4-FFF2-40B4-BE49-F238E27FC236}">
                <a16:creationId xmlns:a16="http://schemas.microsoft.com/office/drawing/2014/main" id="{64B4E749-B520-41FE-AD9C-EBCFC6601A73}"/>
              </a:ext>
            </a:extLst>
          </p:cNvPr>
          <p:cNvSpPr/>
          <p:nvPr/>
        </p:nvSpPr>
        <p:spPr>
          <a:xfrm>
            <a:off x="5242851" y="3422116"/>
            <a:ext cx="559265" cy="1128784"/>
          </a:xfrm>
          <a:prstGeom prst="roundRect">
            <a:avLst/>
          </a:prstGeom>
          <a:solidFill>
            <a:schemeClr val="accent1"/>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3" name="角丸四角形 158">
            <a:extLst>
              <a:ext uri="{FF2B5EF4-FFF2-40B4-BE49-F238E27FC236}">
                <a16:creationId xmlns:a16="http://schemas.microsoft.com/office/drawing/2014/main" id="{0D31AB5F-2D71-44DB-9B3E-9220F773B92F}"/>
              </a:ext>
            </a:extLst>
          </p:cNvPr>
          <p:cNvSpPr/>
          <p:nvPr/>
        </p:nvSpPr>
        <p:spPr>
          <a:xfrm>
            <a:off x="4531243" y="3430341"/>
            <a:ext cx="535159" cy="1128784"/>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4" name="角丸四角形 108">
            <a:extLst>
              <a:ext uri="{FF2B5EF4-FFF2-40B4-BE49-F238E27FC236}">
                <a16:creationId xmlns:a16="http://schemas.microsoft.com/office/drawing/2014/main" id="{13500FE5-6B1F-42F5-9EAA-F3346477D08B}"/>
              </a:ext>
            </a:extLst>
          </p:cNvPr>
          <p:cNvSpPr/>
          <p:nvPr/>
        </p:nvSpPr>
        <p:spPr>
          <a:xfrm>
            <a:off x="6521272" y="3431641"/>
            <a:ext cx="559265" cy="1128784"/>
          </a:xfrm>
          <a:prstGeom prst="roundRect">
            <a:avLst/>
          </a:prstGeom>
          <a:solidFill>
            <a:schemeClr val="bg1">
              <a:lumMod val="65000"/>
            </a:schemeClr>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5" name="角丸四角形 158">
            <a:extLst>
              <a:ext uri="{FF2B5EF4-FFF2-40B4-BE49-F238E27FC236}">
                <a16:creationId xmlns:a16="http://schemas.microsoft.com/office/drawing/2014/main" id="{FD40E8C2-90A3-4AC8-9FBB-746DCE673B53}"/>
              </a:ext>
            </a:extLst>
          </p:cNvPr>
          <p:cNvSpPr/>
          <p:nvPr/>
        </p:nvSpPr>
        <p:spPr>
          <a:xfrm>
            <a:off x="5892354" y="3443839"/>
            <a:ext cx="559265" cy="1128784"/>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8" name="テキスト ボックス 197">
            <a:extLst>
              <a:ext uri="{FF2B5EF4-FFF2-40B4-BE49-F238E27FC236}">
                <a16:creationId xmlns:a16="http://schemas.microsoft.com/office/drawing/2014/main" id="{CA060159-FF4C-4FD5-B2EE-E8B3D43FD6E0}"/>
              </a:ext>
            </a:extLst>
          </p:cNvPr>
          <p:cNvSpPr txBox="1"/>
          <p:nvPr/>
        </p:nvSpPr>
        <p:spPr>
          <a:xfrm>
            <a:off x="5245429" y="4565525"/>
            <a:ext cx="663371" cy="276999"/>
          </a:xfrm>
          <a:prstGeom prst="rect">
            <a:avLst/>
          </a:prstGeom>
          <a:noFill/>
        </p:spPr>
        <p:txBody>
          <a:bodyPr wrap="square" rtlCol="0">
            <a:spAutoFit/>
          </a:bodyPr>
          <a:lstStyle/>
          <a:p>
            <a:r>
              <a:rPr kumimoji="1" lang="ja-JP" altLang="en-US" sz="1200" b="1" dirty="0">
                <a:solidFill>
                  <a:srgbClr val="FF0000"/>
                </a:solidFill>
              </a:rPr>
              <a:t>１月</a:t>
            </a:r>
          </a:p>
        </p:txBody>
      </p:sp>
      <p:sp>
        <p:nvSpPr>
          <p:cNvPr id="203" name="テキスト ボックス 202">
            <a:extLst>
              <a:ext uri="{FF2B5EF4-FFF2-40B4-BE49-F238E27FC236}">
                <a16:creationId xmlns:a16="http://schemas.microsoft.com/office/drawing/2014/main" id="{B0A0E940-51A8-489E-85B2-7571CDA0BFDC}"/>
              </a:ext>
            </a:extLst>
          </p:cNvPr>
          <p:cNvSpPr txBox="1"/>
          <p:nvPr/>
        </p:nvSpPr>
        <p:spPr>
          <a:xfrm>
            <a:off x="5767968" y="4573149"/>
            <a:ext cx="623543" cy="276999"/>
          </a:xfrm>
          <a:prstGeom prst="rect">
            <a:avLst/>
          </a:prstGeom>
          <a:noFill/>
        </p:spPr>
        <p:txBody>
          <a:bodyPr wrap="square" lIns="0" rIns="0" rtlCol="0">
            <a:spAutoFit/>
          </a:bodyPr>
          <a:lstStyle/>
          <a:p>
            <a:pPr algn="r"/>
            <a:r>
              <a:rPr kumimoji="1" lang="ja-JP" altLang="en-US" sz="1200" dirty="0">
                <a:latin typeface="+mn-ea"/>
              </a:rPr>
              <a:t>２月</a:t>
            </a:r>
          </a:p>
        </p:txBody>
      </p:sp>
      <p:sp>
        <p:nvSpPr>
          <p:cNvPr id="204" name="テキスト ボックス 203">
            <a:extLst>
              <a:ext uri="{FF2B5EF4-FFF2-40B4-BE49-F238E27FC236}">
                <a16:creationId xmlns:a16="http://schemas.microsoft.com/office/drawing/2014/main" id="{70A594BE-B7F4-45DD-B38F-30119157106B}"/>
              </a:ext>
            </a:extLst>
          </p:cNvPr>
          <p:cNvSpPr txBox="1"/>
          <p:nvPr/>
        </p:nvSpPr>
        <p:spPr>
          <a:xfrm>
            <a:off x="6712265" y="4573689"/>
            <a:ext cx="663371" cy="276999"/>
          </a:xfrm>
          <a:prstGeom prst="rect">
            <a:avLst/>
          </a:prstGeom>
          <a:noFill/>
        </p:spPr>
        <p:txBody>
          <a:bodyPr wrap="square" lIns="0" rIns="0" rtlCol="0">
            <a:spAutoFit/>
          </a:bodyPr>
          <a:lstStyle/>
          <a:p>
            <a:r>
              <a:rPr kumimoji="1" lang="ja-JP" altLang="en-US" sz="1200" dirty="0">
                <a:latin typeface="+mn-ea"/>
              </a:rPr>
              <a:t>３月</a:t>
            </a:r>
          </a:p>
        </p:txBody>
      </p:sp>
      <p:sp>
        <p:nvSpPr>
          <p:cNvPr id="205" name="テキスト ボックス 204">
            <a:extLst>
              <a:ext uri="{FF2B5EF4-FFF2-40B4-BE49-F238E27FC236}">
                <a16:creationId xmlns:a16="http://schemas.microsoft.com/office/drawing/2014/main" id="{D6899FF7-8983-4F1B-BD56-14FA471B970F}"/>
              </a:ext>
            </a:extLst>
          </p:cNvPr>
          <p:cNvSpPr txBox="1"/>
          <p:nvPr/>
        </p:nvSpPr>
        <p:spPr>
          <a:xfrm>
            <a:off x="4486184" y="4561555"/>
            <a:ext cx="623543" cy="276999"/>
          </a:xfrm>
          <a:prstGeom prst="rect">
            <a:avLst/>
          </a:prstGeom>
          <a:noFill/>
        </p:spPr>
        <p:txBody>
          <a:bodyPr wrap="square" rtlCol="0">
            <a:spAutoFit/>
          </a:bodyPr>
          <a:lstStyle/>
          <a:p>
            <a:pPr algn="r"/>
            <a:r>
              <a:rPr kumimoji="1" lang="en-US" altLang="ja-JP" sz="1200" dirty="0"/>
              <a:t>12</a:t>
            </a:r>
            <a:r>
              <a:rPr kumimoji="1" lang="ja-JP" altLang="en-US" sz="1200" dirty="0"/>
              <a:t>月</a:t>
            </a:r>
          </a:p>
        </p:txBody>
      </p:sp>
      <p:sp>
        <p:nvSpPr>
          <p:cNvPr id="206" name="下矢印 115">
            <a:extLst>
              <a:ext uri="{FF2B5EF4-FFF2-40B4-BE49-F238E27FC236}">
                <a16:creationId xmlns:a16="http://schemas.microsoft.com/office/drawing/2014/main" id="{E535F78F-B2FA-4ADE-BE7B-8B77DFD3C050}"/>
              </a:ext>
            </a:extLst>
          </p:cNvPr>
          <p:cNvSpPr/>
          <p:nvPr/>
        </p:nvSpPr>
        <p:spPr>
          <a:xfrm rot="10800000">
            <a:off x="5206848" y="3481844"/>
            <a:ext cx="115511" cy="248209"/>
          </a:xfrm>
          <a:prstGeom prst="downArrow">
            <a:avLst/>
          </a:prstGeo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cxnSp>
        <p:nvCxnSpPr>
          <p:cNvPr id="207" name="直線コネクタ 206">
            <a:extLst>
              <a:ext uri="{FF2B5EF4-FFF2-40B4-BE49-F238E27FC236}">
                <a16:creationId xmlns:a16="http://schemas.microsoft.com/office/drawing/2014/main" id="{399756F5-4989-44F8-95FB-3361F5FCA533}"/>
              </a:ext>
            </a:extLst>
          </p:cNvPr>
          <p:cNvCxnSpPr>
            <a:cxnSpLocks/>
            <a:endCxn id="204" idx="0"/>
          </p:cNvCxnSpPr>
          <p:nvPr/>
        </p:nvCxnSpPr>
        <p:spPr>
          <a:xfrm>
            <a:off x="511751" y="4550900"/>
            <a:ext cx="6532200" cy="227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9" name="テキスト ボックス 208">
            <a:extLst>
              <a:ext uri="{FF2B5EF4-FFF2-40B4-BE49-F238E27FC236}">
                <a16:creationId xmlns:a16="http://schemas.microsoft.com/office/drawing/2014/main" id="{1364FC9B-B48F-4EEF-992B-AC94909276C9}"/>
              </a:ext>
            </a:extLst>
          </p:cNvPr>
          <p:cNvSpPr txBox="1"/>
          <p:nvPr/>
        </p:nvSpPr>
        <p:spPr>
          <a:xfrm>
            <a:off x="2089086" y="3472319"/>
            <a:ext cx="269201" cy="307777"/>
          </a:xfrm>
          <a:prstGeom prst="rect">
            <a:avLst/>
          </a:prstGeom>
          <a:noFill/>
        </p:spPr>
        <p:txBody>
          <a:bodyPr wrap="square" rtlCol="0">
            <a:spAutoFit/>
          </a:bodyPr>
          <a:lstStyle/>
          <a:p>
            <a:r>
              <a:rPr kumimoji="1" lang="ja-JP" altLang="en-US" sz="1400" dirty="0"/>
              <a:t>➊</a:t>
            </a:r>
          </a:p>
        </p:txBody>
      </p:sp>
      <p:sp>
        <p:nvSpPr>
          <p:cNvPr id="210" name="テキスト ボックス 209">
            <a:extLst>
              <a:ext uri="{FF2B5EF4-FFF2-40B4-BE49-F238E27FC236}">
                <a16:creationId xmlns:a16="http://schemas.microsoft.com/office/drawing/2014/main" id="{9517B802-6D72-40F1-9026-BFED4B52EF3F}"/>
              </a:ext>
            </a:extLst>
          </p:cNvPr>
          <p:cNvSpPr txBox="1"/>
          <p:nvPr/>
        </p:nvSpPr>
        <p:spPr>
          <a:xfrm>
            <a:off x="4955491" y="3501871"/>
            <a:ext cx="269201" cy="307777"/>
          </a:xfrm>
          <a:prstGeom prst="rect">
            <a:avLst/>
          </a:prstGeom>
          <a:noFill/>
        </p:spPr>
        <p:txBody>
          <a:bodyPr wrap="square" rtlCol="0">
            <a:spAutoFit/>
          </a:bodyPr>
          <a:lstStyle/>
          <a:p>
            <a:r>
              <a:rPr kumimoji="1" lang="ja-JP" altLang="en-US" sz="1400" dirty="0"/>
              <a:t>❷</a:t>
            </a:r>
          </a:p>
        </p:txBody>
      </p:sp>
      <p:cxnSp>
        <p:nvCxnSpPr>
          <p:cNvPr id="211" name="直線コネクタ 210">
            <a:extLst>
              <a:ext uri="{FF2B5EF4-FFF2-40B4-BE49-F238E27FC236}">
                <a16:creationId xmlns:a16="http://schemas.microsoft.com/office/drawing/2014/main" id="{4B8B54CF-C858-4F89-9658-78C2D1AECC19}"/>
              </a:ext>
            </a:extLst>
          </p:cNvPr>
          <p:cNvCxnSpPr>
            <a:cxnSpLocks/>
          </p:cNvCxnSpPr>
          <p:nvPr/>
        </p:nvCxnSpPr>
        <p:spPr>
          <a:xfrm flipV="1">
            <a:off x="520612" y="3443839"/>
            <a:ext cx="1957784" cy="116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6" name="直線コネクタ 215">
            <a:extLst>
              <a:ext uri="{FF2B5EF4-FFF2-40B4-BE49-F238E27FC236}">
                <a16:creationId xmlns:a16="http://schemas.microsoft.com/office/drawing/2014/main" id="{8A2D751A-D3BD-4B91-91F6-056B5120AF2D}"/>
              </a:ext>
            </a:extLst>
          </p:cNvPr>
          <p:cNvCxnSpPr>
            <a:cxnSpLocks/>
          </p:cNvCxnSpPr>
          <p:nvPr/>
        </p:nvCxnSpPr>
        <p:spPr>
          <a:xfrm flipV="1">
            <a:off x="2547070" y="3805596"/>
            <a:ext cx="2509352" cy="7531"/>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18" name="円形吹き出し 85">
            <a:extLst>
              <a:ext uri="{FF2B5EF4-FFF2-40B4-BE49-F238E27FC236}">
                <a16:creationId xmlns:a16="http://schemas.microsoft.com/office/drawing/2014/main" id="{F8F2250F-FDF2-4C21-B2A7-097DB014B47A}"/>
              </a:ext>
            </a:extLst>
          </p:cNvPr>
          <p:cNvSpPr/>
          <p:nvPr/>
        </p:nvSpPr>
        <p:spPr>
          <a:xfrm>
            <a:off x="2949573" y="3173557"/>
            <a:ext cx="1136826" cy="514469"/>
          </a:xfrm>
          <a:prstGeom prst="wedgeEllipseCallout">
            <a:avLst>
              <a:gd name="adj1" fmla="val -35431"/>
              <a:gd name="adj2" fmla="val 73538"/>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100" b="1" dirty="0">
              <a:latin typeface="メイリオ" panose="020B0604030504040204" pitchFamily="50" charset="-128"/>
              <a:ea typeface="メイリオ" panose="020B0604030504040204" pitchFamily="50" charset="-128"/>
            </a:endParaRPr>
          </a:p>
        </p:txBody>
      </p:sp>
      <p:sp>
        <p:nvSpPr>
          <p:cNvPr id="219" name="テキスト ボックス 218">
            <a:extLst>
              <a:ext uri="{FF2B5EF4-FFF2-40B4-BE49-F238E27FC236}">
                <a16:creationId xmlns:a16="http://schemas.microsoft.com/office/drawing/2014/main" id="{23983C5D-1AB7-4686-BFE4-52C90D4B0975}"/>
              </a:ext>
            </a:extLst>
          </p:cNvPr>
          <p:cNvSpPr txBox="1"/>
          <p:nvPr/>
        </p:nvSpPr>
        <p:spPr>
          <a:xfrm>
            <a:off x="2940621" y="3236557"/>
            <a:ext cx="1171085" cy="430887"/>
          </a:xfrm>
          <a:prstGeom prst="rect">
            <a:avLst/>
          </a:prstGeom>
          <a:noFill/>
        </p:spPr>
        <p:txBody>
          <a:bodyPr wrap="square" rtlCol="0">
            <a:spAutoFit/>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rPr>
              <a:t>急減月の翌月に</a:t>
            </a:r>
            <a:endParaRPr kumimoji="1" lang="en-US" altLang="ja-JP" sz="11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100" b="1" dirty="0">
                <a:solidFill>
                  <a:schemeClr val="bg1"/>
                </a:solidFill>
                <a:latin typeface="メイリオ" panose="020B0604030504040204" pitchFamily="50" charset="-128"/>
                <a:ea typeface="メイリオ" panose="020B0604030504040204" pitchFamily="50" charset="-128"/>
              </a:rPr>
              <a:t>改定可能</a:t>
            </a:r>
          </a:p>
        </p:txBody>
      </p:sp>
      <p:cxnSp>
        <p:nvCxnSpPr>
          <p:cNvPr id="220" name="直線コネクタ 219">
            <a:extLst>
              <a:ext uri="{FF2B5EF4-FFF2-40B4-BE49-F238E27FC236}">
                <a16:creationId xmlns:a16="http://schemas.microsoft.com/office/drawing/2014/main" id="{B35A01CB-50C2-4177-9B6D-5D740103AF44}"/>
              </a:ext>
            </a:extLst>
          </p:cNvPr>
          <p:cNvCxnSpPr>
            <a:cxnSpLocks/>
          </p:cNvCxnSpPr>
          <p:nvPr/>
        </p:nvCxnSpPr>
        <p:spPr>
          <a:xfrm flipV="1">
            <a:off x="5214276" y="3430341"/>
            <a:ext cx="1860121" cy="1454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1" name="円形吹き出し 85">
            <a:extLst>
              <a:ext uri="{FF2B5EF4-FFF2-40B4-BE49-F238E27FC236}">
                <a16:creationId xmlns:a16="http://schemas.microsoft.com/office/drawing/2014/main" id="{7CC3B509-99C6-481B-A22D-85D4686220B7}"/>
              </a:ext>
            </a:extLst>
          </p:cNvPr>
          <p:cNvSpPr/>
          <p:nvPr/>
        </p:nvSpPr>
        <p:spPr>
          <a:xfrm>
            <a:off x="5928926" y="2999169"/>
            <a:ext cx="1253637" cy="539578"/>
          </a:xfrm>
          <a:prstGeom prst="wedgeEllipseCallout">
            <a:avLst>
              <a:gd name="adj1" fmla="val -67828"/>
              <a:gd name="adj2" fmla="val 10958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100" b="1" dirty="0">
              <a:latin typeface="メイリオ" panose="020B0604030504040204" pitchFamily="50" charset="-128"/>
              <a:ea typeface="メイリオ" panose="020B0604030504040204" pitchFamily="50" charset="-128"/>
            </a:endParaRPr>
          </a:p>
        </p:txBody>
      </p:sp>
      <p:sp>
        <p:nvSpPr>
          <p:cNvPr id="222" name="テキスト ボックス 221">
            <a:extLst>
              <a:ext uri="{FF2B5EF4-FFF2-40B4-BE49-F238E27FC236}">
                <a16:creationId xmlns:a16="http://schemas.microsoft.com/office/drawing/2014/main" id="{C63D09DF-98E6-4214-B3FC-904ED8CD05FA}"/>
              </a:ext>
            </a:extLst>
          </p:cNvPr>
          <p:cNvSpPr txBox="1"/>
          <p:nvPr/>
        </p:nvSpPr>
        <p:spPr>
          <a:xfrm>
            <a:off x="5919975" y="3049177"/>
            <a:ext cx="1291416" cy="430887"/>
          </a:xfrm>
          <a:prstGeom prst="rect">
            <a:avLst/>
          </a:prstGeom>
          <a:noFill/>
        </p:spPr>
        <p:txBody>
          <a:bodyPr wrap="square" rtlCol="0">
            <a:spAutoFit/>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rPr>
              <a:t>休業が回復した月の翌月に改定</a:t>
            </a:r>
          </a:p>
        </p:txBody>
      </p:sp>
      <p:sp>
        <p:nvSpPr>
          <p:cNvPr id="227" name="四角形: 角を丸くする 226">
            <a:extLst>
              <a:ext uri="{FF2B5EF4-FFF2-40B4-BE49-F238E27FC236}">
                <a16:creationId xmlns:a16="http://schemas.microsoft.com/office/drawing/2014/main" id="{2AC1F405-89AA-470A-8457-D2430BFA8B85}"/>
              </a:ext>
            </a:extLst>
          </p:cNvPr>
          <p:cNvSpPr/>
          <p:nvPr/>
        </p:nvSpPr>
        <p:spPr>
          <a:xfrm>
            <a:off x="520613" y="4939653"/>
            <a:ext cx="6553784" cy="59557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tlCol="0" anchor="ctr"/>
          <a:lstStyle/>
          <a:p>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ポイント</a:t>
            </a:r>
            <a:r>
              <a:rPr lang="en-US" altLang="ja-JP" sz="900" dirty="0">
                <a:solidFill>
                  <a:schemeClr val="tx1"/>
                </a:solidFill>
                <a:latin typeface="メイリオ" panose="020B0604030504040204" pitchFamily="50" charset="-128"/>
                <a:ea typeface="メイリオ" panose="020B0604030504040204" pitchFamily="50" charset="-128"/>
              </a:rPr>
              <a:t>】</a:t>
            </a:r>
          </a:p>
          <a:p>
            <a:endParaRPr lang="en-US" altLang="ja-JP" sz="2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・４～７月の特例改定と同様、急減月の翌月から、標準報酬を改定（降級）することができます。</a:t>
            </a:r>
            <a:endParaRPr lang="en-US" altLang="ja-JP" sz="9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900" dirty="0">
                <a:solidFill>
                  <a:schemeClr val="tx1"/>
                </a:solidFill>
                <a:latin typeface="メイリオ" panose="020B0604030504040204" pitchFamily="50" charset="-128"/>
                <a:ea typeface="メイリオ" panose="020B0604030504040204" pitchFamily="50" charset="-128"/>
              </a:rPr>
              <a:t>・６～７月の特例改定に係る回復特例改定（</a:t>
            </a:r>
            <a:r>
              <a:rPr lang="en-US" altLang="ja-JP" sz="900" dirty="0">
                <a:solidFill>
                  <a:schemeClr val="tx1"/>
                </a:solidFill>
                <a:latin typeface="メイリオ" panose="020B0604030504040204" pitchFamily="50" charset="-128"/>
                <a:ea typeface="メイリオ" panose="020B0604030504040204" pitchFamily="50" charset="-128"/>
              </a:rPr>
              <a:t>4</a:t>
            </a:r>
            <a:r>
              <a:rPr lang="ja-JP" altLang="en-US" sz="900" dirty="0">
                <a:solidFill>
                  <a:schemeClr val="tx1"/>
                </a:solidFill>
                <a:latin typeface="メイリオ" panose="020B0604030504040204" pitchFamily="50" charset="-128"/>
                <a:ea typeface="メイリオ" panose="020B0604030504040204" pitchFamily="50" charset="-128"/>
              </a:rPr>
              <a:t>か月目の改定）と</a:t>
            </a:r>
            <a:r>
              <a:rPr lang="ja-JP" altLang="en-US" sz="900" dirty="0">
                <a:solidFill>
                  <a:srgbClr val="FF0000"/>
                </a:solidFill>
                <a:latin typeface="メイリオ" panose="020B0604030504040204" pitchFamily="50" charset="-128"/>
                <a:ea typeface="メイリオ" panose="020B0604030504040204" pitchFamily="50" charset="-128"/>
              </a:rPr>
              <a:t>異なり</a:t>
            </a:r>
            <a:r>
              <a:rPr lang="ja-JP" altLang="en-US" sz="900" dirty="0">
                <a:solidFill>
                  <a:schemeClr val="tx1"/>
                </a:solidFill>
                <a:latin typeface="メイリオ" panose="020B0604030504040204" pitchFamily="50" charset="-128"/>
                <a:ea typeface="メイリオ" panose="020B0604030504040204" pitchFamily="50" charset="-128"/>
              </a:rPr>
              <a:t>、休業が回復した月の翌月に改定（昇級）します。</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grpSp>
        <p:nvGrpSpPr>
          <p:cNvPr id="229" name="グループ化 228">
            <a:extLst>
              <a:ext uri="{FF2B5EF4-FFF2-40B4-BE49-F238E27FC236}">
                <a16:creationId xmlns:a16="http://schemas.microsoft.com/office/drawing/2014/main" id="{3AA26F79-A89D-40BB-989C-9CCDA8257D0A}"/>
              </a:ext>
            </a:extLst>
          </p:cNvPr>
          <p:cNvGrpSpPr/>
          <p:nvPr/>
        </p:nvGrpSpPr>
        <p:grpSpPr>
          <a:xfrm>
            <a:off x="230842" y="7917701"/>
            <a:ext cx="7048566" cy="565779"/>
            <a:chOff x="266862" y="7370821"/>
            <a:chExt cx="7048566" cy="565779"/>
          </a:xfrm>
        </p:grpSpPr>
        <p:grpSp>
          <p:nvGrpSpPr>
            <p:cNvPr id="230" name="グループ化 229">
              <a:extLst>
                <a:ext uri="{FF2B5EF4-FFF2-40B4-BE49-F238E27FC236}">
                  <a16:creationId xmlns:a16="http://schemas.microsoft.com/office/drawing/2014/main" id="{D931B11C-3E0C-420A-A440-2A5A44172016}"/>
                </a:ext>
              </a:extLst>
            </p:cNvPr>
            <p:cNvGrpSpPr/>
            <p:nvPr/>
          </p:nvGrpSpPr>
          <p:grpSpPr>
            <a:xfrm>
              <a:off x="266862" y="7590689"/>
              <a:ext cx="7048566" cy="345911"/>
              <a:chOff x="268238" y="7325649"/>
              <a:chExt cx="6932050" cy="345911"/>
            </a:xfrm>
          </p:grpSpPr>
          <p:sp>
            <p:nvSpPr>
              <p:cNvPr id="232" name="テキスト ボックス 231">
                <a:extLst>
                  <a:ext uri="{FF2B5EF4-FFF2-40B4-BE49-F238E27FC236}">
                    <a16:creationId xmlns:a16="http://schemas.microsoft.com/office/drawing/2014/main" id="{B5402F64-10AC-4133-B33B-EBD95891B102}"/>
                  </a:ext>
                </a:extLst>
              </p:cNvPr>
              <p:cNvSpPr txBox="1"/>
              <p:nvPr/>
            </p:nvSpPr>
            <p:spPr>
              <a:xfrm>
                <a:off x="268238" y="7368913"/>
                <a:ext cx="6932050" cy="302647"/>
              </a:xfrm>
              <a:prstGeom prst="rect">
                <a:avLst/>
              </a:prstGeom>
              <a:noFill/>
            </p:spPr>
            <p:txBody>
              <a:bodyPr wrap="square" rtlCol="0">
                <a:spAutoFit/>
              </a:bodyPr>
              <a:lstStyle/>
              <a:p>
                <a:pPr>
                  <a:lnSpc>
                    <a:spcPts val="1400"/>
                  </a:lnSpc>
                </a:pPr>
                <a:r>
                  <a:rPr lang="ja-JP" altLang="en-US" sz="1000" dirty="0">
                    <a:latin typeface="メイリオ" panose="020B0604030504040204" pitchFamily="50" charset="-128"/>
                    <a:ea typeface="メイリオ" panose="020B0604030504040204" pitchFamily="50" charset="-128"/>
                  </a:rPr>
                  <a:t>□　令和２年８</a:t>
                </a:r>
                <a:r>
                  <a:rPr lang="ja-JP" altLang="ja-JP" sz="1000" dirty="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から</a:t>
                </a:r>
                <a:r>
                  <a:rPr lang="en-US" altLang="ja-JP" sz="1000" dirty="0">
                    <a:latin typeface="メイリオ" panose="020B0604030504040204" pitchFamily="50" charset="-128"/>
                    <a:ea typeface="メイリオ" panose="020B0604030504040204" pitchFamily="50" charset="-128"/>
                  </a:rPr>
                  <a:t>12</a:t>
                </a:r>
                <a:r>
                  <a:rPr lang="ja-JP" altLang="ja-JP" sz="1000" dirty="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までの間に休業により報酬等が急減した場合に、その</a:t>
                </a:r>
                <a:r>
                  <a:rPr lang="ja-JP" altLang="en-US" sz="1000" b="1" dirty="0">
                    <a:latin typeface="メイリオ" panose="020B0604030504040204" pitchFamily="50" charset="-128"/>
                    <a:ea typeface="メイリオ" panose="020B0604030504040204" pitchFamily="50" charset="-128"/>
                  </a:rPr>
                  <a:t>翌月以降の保険料が対象</a:t>
                </a:r>
                <a:r>
                  <a:rPr lang="ja-JP" altLang="en-US" sz="1000" dirty="0">
                    <a:latin typeface="メイリオ" panose="020B0604030504040204" pitchFamily="50" charset="-128"/>
                    <a:ea typeface="メイリオ" panose="020B0604030504040204" pitchFamily="50" charset="-128"/>
                  </a:rPr>
                  <a:t>となります</a:t>
                </a:r>
                <a:r>
                  <a:rPr lang="ja-JP" altLang="en-US" sz="1100" dirty="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a:p>
                <a:endParaRPr lang="en-US" altLang="ja-JP" sz="200" b="1" dirty="0">
                  <a:latin typeface="メイリオ" panose="020B0604030504040204" pitchFamily="50" charset="-128"/>
                  <a:ea typeface="メイリオ" panose="020B0604030504040204" pitchFamily="50" charset="-128"/>
                </a:endParaRPr>
              </a:p>
            </p:txBody>
          </p:sp>
          <p:cxnSp>
            <p:nvCxnSpPr>
              <p:cNvPr id="233" name="直線コネクタ 232">
                <a:extLst>
                  <a:ext uri="{FF2B5EF4-FFF2-40B4-BE49-F238E27FC236}">
                    <a16:creationId xmlns:a16="http://schemas.microsoft.com/office/drawing/2014/main" id="{F5312304-9619-43E2-9E16-34C63C609AF1}"/>
                  </a:ext>
                </a:extLst>
              </p:cNvPr>
              <p:cNvCxnSpPr/>
              <p:nvPr/>
            </p:nvCxnSpPr>
            <p:spPr>
              <a:xfrm>
                <a:off x="431804" y="7325649"/>
                <a:ext cx="6712587"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231" name="角丸四角形 177">
              <a:extLst>
                <a:ext uri="{FF2B5EF4-FFF2-40B4-BE49-F238E27FC236}">
                  <a16:creationId xmlns:a16="http://schemas.microsoft.com/office/drawing/2014/main" id="{942BC7BB-3BA0-45D5-BDE1-4C7F36EADA4E}"/>
                </a:ext>
              </a:extLst>
            </p:cNvPr>
            <p:cNvSpPr/>
            <p:nvPr/>
          </p:nvSpPr>
          <p:spPr>
            <a:xfrm>
              <a:off x="304531" y="7370821"/>
              <a:ext cx="2444664" cy="236415"/>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対象となる保険料</a:t>
              </a:r>
            </a:p>
          </p:txBody>
        </p:sp>
      </p:grpSp>
      <p:graphicFrame>
        <p:nvGraphicFramePr>
          <p:cNvPr id="234" name="表 233">
            <a:extLst>
              <a:ext uri="{FF2B5EF4-FFF2-40B4-BE49-F238E27FC236}">
                <a16:creationId xmlns:a16="http://schemas.microsoft.com/office/drawing/2014/main" id="{5DF50F06-1221-4E53-BAE2-6FFBEE50FF63}"/>
              </a:ext>
            </a:extLst>
          </p:cNvPr>
          <p:cNvGraphicFramePr>
            <a:graphicFrameLocks noGrp="1"/>
          </p:cNvGraphicFramePr>
          <p:nvPr>
            <p:extLst>
              <p:ext uri="{D42A27DB-BD31-4B8C-83A1-F6EECF244321}">
                <p14:modId xmlns:p14="http://schemas.microsoft.com/office/powerpoint/2010/main" val="3061919093"/>
              </p:ext>
            </p:extLst>
          </p:nvPr>
        </p:nvGraphicFramePr>
        <p:xfrm>
          <a:off x="282435" y="8790884"/>
          <a:ext cx="6952576" cy="835087"/>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305497">
                <a:tc>
                  <a:txBody>
                    <a:bodyPr/>
                    <a:lstStyle/>
                    <a:p>
                      <a:r>
                        <a:rPr kumimoji="1" lang="ja-JP" altLang="en-US" sz="1000" b="1" u="none" dirty="0">
                          <a:solidFill>
                            <a:schemeClr val="tx1"/>
                          </a:solidFill>
                          <a:latin typeface="メイリオ" panose="020B0604030504040204" pitchFamily="50" charset="-128"/>
                          <a:ea typeface="メイリオ" panose="020B0604030504040204" pitchFamily="50" charset="-128"/>
                        </a:rPr>
                        <a:t>Ｑ１</a:t>
                      </a:r>
                      <a:r>
                        <a:rPr kumimoji="1" lang="ja-JP" altLang="en-US" sz="1000" b="1" dirty="0">
                          <a:solidFill>
                            <a:schemeClr val="tx1"/>
                          </a:solidFill>
                          <a:latin typeface="メイリオ" panose="020B0604030504040204" pitchFamily="50" charset="-128"/>
                          <a:ea typeface="メイリオ" panose="020B0604030504040204" pitchFamily="50" charset="-128"/>
                        </a:rPr>
                        <a:t>　</a:t>
                      </a:r>
                      <a:r>
                        <a:rPr kumimoji="1" lang="ja-JP" altLang="en-US" sz="1000" b="0" dirty="0">
                          <a:solidFill>
                            <a:schemeClr val="tx1"/>
                          </a:solidFill>
                          <a:latin typeface="メイリオ" panose="020B0604030504040204" pitchFamily="50" charset="-128"/>
                          <a:ea typeface="メイリオ" panose="020B0604030504040204" pitchFamily="50" charset="-128"/>
                        </a:rPr>
                        <a:t>８月から１２月を急減月とした特例改定について、届出期限はありますか。また、遡及して届出は行えますか。</a:t>
                      </a:r>
                    </a:p>
                  </a:txBody>
                  <a:tcPr>
                    <a:solidFill>
                      <a:schemeClr val="bg1">
                        <a:lumMod val="85000"/>
                      </a:schemeClr>
                    </a:solidFill>
                  </a:tcPr>
                </a:tc>
                <a:extLst>
                  <a:ext uri="{0D108BD9-81ED-4DB2-BD59-A6C34878D82A}">
                    <a16:rowId xmlns:a16="http://schemas.microsoft.com/office/drawing/2014/main" val="2956154424"/>
                  </a:ext>
                </a:extLst>
              </a:tr>
              <a:tr h="512919">
                <a:tc>
                  <a:txBody>
                    <a:bodyPr/>
                    <a:lstStyle/>
                    <a:p>
                      <a:pPr marL="265113" marR="0" lvl="0" indent="-265113" algn="l" defTabSz="755650" rtl="0" eaLnBrk="1" fontAlgn="auto" latinLnBrk="0" hangingPunct="1">
                        <a:lnSpc>
                          <a:spcPct val="150000"/>
                        </a:lnSpc>
                        <a:spcBef>
                          <a:spcPts val="0"/>
                        </a:spcBef>
                        <a:spcAft>
                          <a:spcPts val="0"/>
                        </a:spcAft>
                        <a:buClrTx/>
                        <a:buSzTx/>
                        <a:buFontTx/>
                        <a:buNone/>
                        <a:tabLst/>
                        <a:defRPr/>
                      </a:pPr>
                      <a:r>
                        <a:rPr kumimoji="1" lang="ja-JP" altLang="en-US" sz="1000" b="1" u="none" dirty="0">
                          <a:solidFill>
                            <a:schemeClr val="tx1"/>
                          </a:solidFill>
                          <a:latin typeface="メイリオ" panose="020B0604030504040204" pitchFamily="50" charset="-128"/>
                          <a:ea typeface="メイリオ" panose="020B0604030504040204" pitchFamily="50" charset="-128"/>
                        </a:rPr>
                        <a:t>Ａ１　</a:t>
                      </a:r>
                      <a:r>
                        <a:rPr kumimoji="1" lang="ja-JP" altLang="en-US" sz="1000" b="0" u="none" dirty="0">
                          <a:solidFill>
                            <a:schemeClr val="tx1"/>
                          </a:solidFill>
                          <a:latin typeface="メイリオ" panose="020B0604030504040204" pitchFamily="50" charset="-128"/>
                          <a:ea typeface="メイリオ" panose="020B0604030504040204" pitchFamily="50" charset="-128"/>
                        </a:rPr>
                        <a:t>８月から１２月を急減月とした特例改定については、令和３年３月１日までを受付期間としており、それまでの間に、届出を行っていただければ、急減月の翌月の標準報酬月額を遡及して改定することが可能です。</a:t>
                      </a:r>
                      <a:endParaRPr kumimoji="1" lang="ja-JP" altLang="en-US" sz="1000" b="0" dirty="0">
                        <a:latin typeface="メイリオ" panose="020B0604030504040204" pitchFamily="50" charset="-128"/>
                        <a:ea typeface="メイリオ" panose="020B0604030504040204" pitchFamily="50" charset="-128"/>
                      </a:endParaRP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cxnSp>
        <p:nvCxnSpPr>
          <p:cNvPr id="235" name="直線コネクタ 234">
            <a:extLst>
              <a:ext uri="{FF2B5EF4-FFF2-40B4-BE49-F238E27FC236}">
                <a16:creationId xmlns:a16="http://schemas.microsoft.com/office/drawing/2014/main" id="{BED03D15-31F6-42E8-8CE2-0411903A1C22}"/>
              </a:ext>
            </a:extLst>
          </p:cNvPr>
          <p:cNvCxnSpPr/>
          <p:nvPr/>
        </p:nvCxnSpPr>
        <p:spPr>
          <a:xfrm>
            <a:off x="468644" y="8721542"/>
            <a:ext cx="6793826"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6" name="角丸四角形 90">
            <a:extLst>
              <a:ext uri="{FF2B5EF4-FFF2-40B4-BE49-F238E27FC236}">
                <a16:creationId xmlns:a16="http://schemas.microsoft.com/office/drawing/2014/main" id="{2C3EDA6D-78BC-4094-8930-CDA3E141A9EF}"/>
              </a:ext>
            </a:extLst>
          </p:cNvPr>
          <p:cNvSpPr/>
          <p:nvPr/>
        </p:nvSpPr>
        <p:spPr>
          <a:xfrm>
            <a:off x="310334" y="8490369"/>
            <a:ext cx="2444664" cy="247995"/>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rPr>
              <a:t>FAQ</a:t>
            </a:r>
            <a:endParaRPr lang="ja-JP" altLang="en-US" sz="1400" b="1" dirty="0">
              <a:latin typeface="メイリオ" panose="020B0604030504040204" pitchFamily="50" charset="-128"/>
              <a:ea typeface="メイリオ" panose="020B0604030504040204" pitchFamily="50" charset="-128"/>
            </a:endParaRPr>
          </a:p>
        </p:txBody>
      </p:sp>
      <p:graphicFrame>
        <p:nvGraphicFramePr>
          <p:cNvPr id="237" name="表 236">
            <a:extLst>
              <a:ext uri="{FF2B5EF4-FFF2-40B4-BE49-F238E27FC236}">
                <a16:creationId xmlns:a16="http://schemas.microsoft.com/office/drawing/2014/main" id="{D883F8C7-D221-48BD-8AC5-6294FAB78AB8}"/>
              </a:ext>
            </a:extLst>
          </p:cNvPr>
          <p:cNvGraphicFramePr>
            <a:graphicFrameLocks noGrp="1"/>
          </p:cNvGraphicFramePr>
          <p:nvPr>
            <p:extLst>
              <p:ext uri="{D42A27DB-BD31-4B8C-83A1-F6EECF244321}">
                <p14:modId xmlns:p14="http://schemas.microsoft.com/office/powerpoint/2010/main" val="736471731"/>
              </p:ext>
            </p:extLst>
          </p:nvPr>
        </p:nvGraphicFramePr>
        <p:xfrm>
          <a:off x="282435" y="9655559"/>
          <a:ext cx="6952576" cy="895977"/>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468701">
                <a:tc>
                  <a:txBody>
                    <a:bodyPr/>
                    <a:lstStyle/>
                    <a:p>
                      <a:pPr marL="265113" indent="-265113">
                        <a:lnSpc>
                          <a:spcPct val="150000"/>
                        </a:lnSpc>
                      </a:pPr>
                      <a:r>
                        <a:rPr kumimoji="1" lang="ja-JP" altLang="en-US" sz="1000" b="1" u="none" dirty="0">
                          <a:solidFill>
                            <a:schemeClr val="tx1"/>
                          </a:solidFill>
                          <a:latin typeface="メイリオ" panose="020B0604030504040204" pitchFamily="50" charset="-128"/>
                          <a:ea typeface="メイリオ" panose="020B0604030504040204" pitchFamily="50" charset="-128"/>
                        </a:rPr>
                        <a:t>Ｑ２　</a:t>
                      </a:r>
                      <a:r>
                        <a:rPr kumimoji="1" lang="ja-JP" altLang="en-US" sz="1000" b="0" dirty="0">
                          <a:solidFill>
                            <a:schemeClr val="tx1"/>
                          </a:solidFill>
                          <a:latin typeface="メイリオ" panose="020B0604030504040204" pitchFamily="50" charset="-128"/>
                          <a:ea typeface="メイリオ" panose="020B0604030504040204" pitchFamily="50" charset="-128"/>
                        </a:rPr>
                        <a:t>４～７月を急減月とした特例改定により、既に標準報酬月額の改定を行ったのですが、８～</a:t>
                      </a:r>
                      <a:r>
                        <a:rPr kumimoji="1" lang="en-US" altLang="ja-JP" sz="1000" b="0" dirty="0">
                          <a:solidFill>
                            <a:schemeClr val="tx1"/>
                          </a:solidFill>
                          <a:latin typeface="メイリオ" panose="020B0604030504040204" pitchFamily="50" charset="-128"/>
                          <a:ea typeface="メイリオ" panose="020B0604030504040204" pitchFamily="50" charset="-128"/>
                        </a:rPr>
                        <a:t>12</a:t>
                      </a:r>
                      <a:r>
                        <a:rPr kumimoji="1" lang="ja-JP" altLang="en-US" sz="1000" b="0" dirty="0">
                          <a:solidFill>
                            <a:schemeClr val="tx1"/>
                          </a:solidFill>
                          <a:latin typeface="メイリオ" panose="020B0604030504040204" pitchFamily="50" charset="-128"/>
                          <a:ea typeface="メイリオ" panose="020B0604030504040204" pitchFamily="50" charset="-128"/>
                        </a:rPr>
                        <a:t>月を急減月とした特定改定の届出はできますか。</a:t>
                      </a:r>
                    </a:p>
                  </a:txBody>
                  <a:tcPr>
                    <a:solidFill>
                      <a:schemeClr val="bg1">
                        <a:lumMod val="85000"/>
                      </a:schemeClr>
                    </a:solidFill>
                  </a:tcPr>
                </a:tc>
                <a:extLst>
                  <a:ext uri="{0D108BD9-81ED-4DB2-BD59-A6C34878D82A}">
                    <a16:rowId xmlns:a16="http://schemas.microsoft.com/office/drawing/2014/main" val="2956154424"/>
                  </a:ext>
                </a:extLst>
              </a:tr>
              <a:tr h="366387">
                <a:tc>
                  <a:txBody>
                    <a:bodyPr/>
                    <a:lstStyle/>
                    <a:p>
                      <a:pPr>
                        <a:lnSpc>
                          <a:spcPct val="150000"/>
                        </a:lnSpc>
                      </a:pPr>
                      <a:r>
                        <a:rPr kumimoji="1" lang="ja-JP" altLang="en-US" sz="1000" b="1" u="none" dirty="0">
                          <a:solidFill>
                            <a:schemeClr val="tx1"/>
                          </a:solidFill>
                          <a:latin typeface="メイリオ" panose="020B0604030504040204" pitchFamily="50" charset="-128"/>
                          <a:ea typeface="メイリオ" panose="020B0604030504040204" pitchFamily="50" charset="-128"/>
                        </a:rPr>
                        <a:t>Ａ２　</a:t>
                      </a:r>
                      <a:r>
                        <a:rPr kumimoji="1" lang="ja-JP" altLang="en-US" sz="1000" dirty="0">
                          <a:latin typeface="メイリオ" panose="020B0604030504040204" pitchFamily="50" charset="-128"/>
                          <a:ea typeface="メイリオ" panose="020B0604030504040204" pitchFamily="50" charset="-128"/>
                        </a:rPr>
                        <a:t>４～７月を急減月とした特例改定を行った方であっても、８～</a:t>
                      </a:r>
                      <a:r>
                        <a:rPr kumimoji="1" lang="en-US" altLang="ja-JP" sz="1000" dirty="0">
                          <a:latin typeface="メイリオ" panose="020B0604030504040204" pitchFamily="50" charset="-128"/>
                          <a:ea typeface="メイリオ" panose="020B0604030504040204" pitchFamily="50" charset="-128"/>
                        </a:rPr>
                        <a:t>12</a:t>
                      </a:r>
                      <a:r>
                        <a:rPr kumimoji="1" lang="ja-JP" altLang="en-US" sz="1000" dirty="0">
                          <a:latin typeface="メイリオ" panose="020B0604030504040204" pitchFamily="50" charset="-128"/>
                          <a:ea typeface="メイリオ" panose="020B0604030504040204" pitchFamily="50" charset="-128"/>
                        </a:rPr>
                        <a:t>月を急減月とした特例改定の届出は可能です。</a:t>
                      </a: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sp>
        <p:nvSpPr>
          <p:cNvPr id="240" name="テキスト ボックス 239">
            <a:extLst>
              <a:ext uri="{FF2B5EF4-FFF2-40B4-BE49-F238E27FC236}">
                <a16:creationId xmlns:a16="http://schemas.microsoft.com/office/drawing/2014/main" id="{85F3647B-3355-49F6-912E-558F96C4F99C}"/>
              </a:ext>
            </a:extLst>
          </p:cNvPr>
          <p:cNvSpPr txBox="1"/>
          <p:nvPr/>
        </p:nvSpPr>
        <p:spPr>
          <a:xfrm>
            <a:off x="290093" y="3242022"/>
            <a:ext cx="915962" cy="261610"/>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標報 </a:t>
            </a:r>
            <a:r>
              <a:rPr kumimoji="1" lang="en-US" altLang="ja-JP" sz="1050" dirty="0">
                <a:latin typeface="メイリオ" panose="020B0604030504040204" pitchFamily="50" charset="-128"/>
                <a:ea typeface="メイリオ" panose="020B0604030504040204" pitchFamily="50" charset="-128"/>
              </a:rPr>
              <a:t>300</a:t>
            </a:r>
            <a:endParaRPr kumimoji="1" lang="ja-JP" altLang="en-US" sz="1050" dirty="0">
              <a:latin typeface="メイリオ" panose="020B0604030504040204" pitchFamily="50" charset="-128"/>
              <a:ea typeface="メイリオ" panose="020B0604030504040204" pitchFamily="50" charset="-128"/>
            </a:endParaRPr>
          </a:p>
        </p:txBody>
      </p:sp>
      <p:sp>
        <p:nvSpPr>
          <p:cNvPr id="241" name="テキスト ボックス 240">
            <a:extLst>
              <a:ext uri="{FF2B5EF4-FFF2-40B4-BE49-F238E27FC236}">
                <a16:creationId xmlns:a16="http://schemas.microsoft.com/office/drawing/2014/main" id="{1B8B76A9-12DC-479D-8E05-B2446734E81B}"/>
              </a:ext>
            </a:extLst>
          </p:cNvPr>
          <p:cNvSpPr txBox="1"/>
          <p:nvPr/>
        </p:nvSpPr>
        <p:spPr>
          <a:xfrm>
            <a:off x="2422908" y="3585427"/>
            <a:ext cx="915962" cy="253916"/>
          </a:xfrm>
          <a:prstGeom prst="rect">
            <a:avLst/>
          </a:prstGeom>
          <a:noFill/>
        </p:spPr>
        <p:txBody>
          <a:bodyPr wrap="square" rtlCol="0">
            <a:spAutoFit/>
          </a:bodyPr>
          <a:lstStyle/>
          <a:p>
            <a:r>
              <a:rPr kumimoji="1" lang="ja-JP" altLang="en-US" sz="1050" dirty="0">
                <a:solidFill>
                  <a:srgbClr val="FF0000"/>
                </a:solidFill>
                <a:latin typeface="メイリオ" panose="020B0604030504040204" pitchFamily="50" charset="-128"/>
                <a:ea typeface="メイリオ" panose="020B0604030504040204" pitchFamily="50" charset="-128"/>
              </a:rPr>
              <a:t>標報 </a:t>
            </a:r>
            <a:r>
              <a:rPr kumimoji="1" lang="en-US" altLang="ja-JP" sz="1050" dirty="0">
                <a:solidFill>
                  <a:srgbClr val="FF0000"/>
                </a:solidFill>
                <a:latin typeface="メイリオ" panose="020B0604030504040204" pitchFamily="50" charset="-128"/>
                <a:ea typeface="メイリオ" panose="020B0604030504040204" pitchFamily="50" charset="-128"/>
              </a:rPr>
              <a:t>180</a:t>
            </a:r>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sp>
        <p:nvSpPr>
          <p:cNvPr id="242" name="テキスト ボックス 241">
            <a:extLst>
              <a:ext uri="{FF2B5EF4-FFF2-40B4-BE49-F238E27FC236}">
                <a16:creationId xmlns:a16="http://schemas.microsoft.com/office/drawing/2014/main" id="{28D993C0-93A5-497E-AD0A-E47F369646ED}"/>
              </a:ext>
            </a:extLst>
          </p:cNvPr>
          <p:cNvSpPr txBox="1"/>
          <p:nvPr/>
        </p:nvSpPr>
        <p:spPr>
          <a:xfrm>
            <a:off x="5069637" y="3196998"/>
            <a:ext cx="915962" cy="261610"/>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標報 </a:t>
            </a:r>
            <a:r>
              <a:rPr kumimoji="1" lang="en-US" altLang="ja-JP" sz="1050" dirty="0">
                <a:latin typeface="メイリオ" panose="020B0604030504040204" pitchFamily="50" charset="-128"/>
                <a:ea typeface="メイリオ" panose="020B0604030504040204" pitchFamily="50" charset="-128"/>
              </a:rPr>
              <a:t>300</a:t>
            </a:r>
            <a:endParaRPr kumimoji="1" lang="ja-JP" altLang="en-US" sz="1050" dirty="0">
              <a:latin typeface="メイリオ" panose="020B0604030504040204" pitchFamily="50" charset="-128"/>
              <a:ea typeface="メイリオ" panose="020B0604030504040204" pitchFamily="50" charset="-128"/>
            </a:endParaRPr>
          </a:p>
        </p:txBody>
      </p:sp>
      <p:sp>
        <p:nvSpPr>
          <p:cNvPr id="58" name="テキスト ボックス 57">
            <a:extLst>
              <a:ext uri="{FF2B5EF4-FFF2-40B4-BE49-F238E27FC236}">
                <a16:creationId xmlns:a16="http://schemas.microsoft.com/office/drawing/2014/main" id="{5C678607-241C-4536-A0C5-E81ACAAFB732}"/>
              </a:ext>
            </a:extLst>
          </p:cNvPr>
          <p:cNvSpPr txBox="1"/>
          <p:nvPr/>
        </p:nvSpPr>
        <p:spPr>
          <a:xfrm>
            <a:off x="1759678" y="4760719"/>
            <a:ext cx="915962" cy="253916"/>
          </a:xfrm>
          <a:prstGeom prst="rect">
            <a:avLst/>
          </a:prstGeom>
          <a:noFill/>
        </p:spPr>
        <p:txBody>
          <a:bodyPr wrap="square" rtlCol="0">
            <a:spAutoFit/>
          </a:bodyPr>
          <a:lstStyle/>
          <a:p>
            <a:r>
              <a:rPr kumimoji="1" lang="ja-JP" altLang="en-US" sz="1000" dirty="0">
                <a:solidFill>
                  <a:srgbClr val="FF0000"/>
                </a:solidFill>
                <a:latin typeface="メイリオ" panose="020B0604030504040204" pitchFamily="50" charset="-128"/>
                <a:ea typeface="メイリオ" panose="020B0604030504040204" pitchFamily="50" charset="-128"/>
              </a:rPr>
              <a:t>（急減月）</a:t>
            </a:r>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sp>
        <p:nvSpPr>
          <p:cNvPr id="59" name="テキスト ボックス 58">
            <a:extLst>
              <a:ext uri="{FF2B5EF4-FFF2-40B4-BE49-F238E27FC236}">
                <a16:creationId xmlns:a16="http://schemas.microsoft.com/office/drawing/2014/main" id="{A51FD6FB-7E1C-4DBD-86FE-DE40DD4E2BEC}"/>
              </a:ext>
            </a:extLst>
          </p:cNvPr>
          <p:cNvSpPr txBox="1"/>
          <p:nvPr/>
        </p:nvSpPr>
        <p:spPr>
          <a:xfrm>
            <a:off x="4439378" y="4760719"/>
            <a:ext cx="915962" cy="246221"/>
          </a:xfrm>
          <a:prstGeom prst="rect">
            <a:avLst/>
          </a:prstGeom>
          <a:noFill/>
        </p:spPr>
        <p:txBody>
          <a:bodyPr wrap="square" rtlCol="0">
            <a:spAutoFit/>
          </a:bodyPr>
          <a:lstStyle/>
          <a:p>
            <a:r>
              <a:rPr kumimoji="1" lang="ja-JP" altLang="en-US" sz="1000" dirty="0">
                <a:solidFill>
                  <a:srgbClr val="FF0000"/>
                </a:solidFill>
                <a:latin typeface="メイリオ" panose="020B0604030504040204" pitchFamily="50" charset="-128"/>
                <a:ea typeface="メイリオ" panose="020B0604030504040204" pitchFamily="50" charset="-128"/>
              </a:rPr>
              <a:t>（回復月）</a:t>
            </a:r>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テキスト ボックス 93">
            <a:extLst>
              <a:ext uri="{FF2B5EF4-FFF2-40B4-BE49-F238E27FC236}">
                <a16:creationId xmlns:a16="http://schemas.microsoft.com/office/drawing/2014/main" id="{FAEAD350-E3F9-47C1-9E7E-50E24A6FDEA4}"/>
              </a:ext>
            </a:extLst>
          </p:cNvPr>
          <p:cNvSpPr txBox="1"/>
          <p:nvPr/>
        </p:nvSpPr>
        <p:spPr>
          <a:xfrm>
            <a:off x="3643057" y="1958473"/>
            <a:ext cx="915962" cy="261610"/>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標報 </a:t>
            </a:r>
            <a:r>
              <a:rPr kumimoji="1" lang="en-US" altLang="ja-JP" sz="1050" dirty="0">
                <a:latin typeface="メイリオ" panose="020B0604030504040204" pitchFamily="50" charset="-128"/>
                <a:ea typeface="メイリオ" panose="020B0604030504040204" pitchFamily="50" charset="-128"/>
              </a:rPr>
              <a:t>220</a:t>
            </a:r>
            <a:endParaRPr kumimoji="1" lang="ja-JP" altLang="en-US" sz="1050" dirty="0">
              <a:latin typeface="メイリオ" panose="020B0604030504040204" pitchFamily="50" charset="-128"/>
              <a:ea typeface="メイリオ" panose="020B0604030504040204" pitchFamily="50" charset="-128"/>
            </a:endParaRPr>
          </a:p>
        </p:txBody>
      </p:sp>
      <p:sp>
        <p:nvSpPr>
          <p:cNvPr id="46" name="テキスト ボックス 45"/>
          <p:cNvSpPr txBox="1"/>
          <p:nvPr/>
        </p:nvSpPr>
        <p:spPr>
          <a:xfrm>
            <a:off x="304531" y="132685"/>
            <a:ext cx="6954061" cy="1260000"/>
          </a:xfrm>
          <a:prstGeom prst="rect">
            <a:avLst/>
          </a:prstGeom>
          <a:solidFill>
            <a:schemeClr val="accent1">
              <a:lumMod val="40000"/>
              <a:lumOff val="60000"/>
            </a:schemeClr>
          </a:solidFill>
          <a:ln>
            <a:noFill/>
          </a:ln>
        </p:spPr>
        <p:txBody>
          <a:bodyPr wrap="square" rtlCol="0" anchor="ctr" anchorCtr="0">
            <a:noAutofit/>
          </a:bodyPr>
          <a:lstStyle/>
          <a:p>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２</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「定時決定の保険者算定」　</a:t>
            </a:r>
            <a:r>
              <a:rPr kumimoji="1" lang="en-US" altLang="ja-JP" sz="1100" dirty="0">
                <a:latin typeface="メイリオ" panose="020B0604030504040204" pitchFamily="50" charset="-128"/>
                <a:ea typeface="メイリオ" panose="020B0604030504040204" pitchFamily="50" charset="-128"/>
              </a:rPr>
              <a:t>【 </a:t>
            </a:r>
            <a:r>
              <a:rPr kumimoji="1" lang="ja-JP" altLang="en-US" sz="1100" u="sng" dirty="0">
                <a:latin typeface="メイリオ" panose="020B0604030504040204" pitchFamily="50" charset="-128"/>
                <a:ea typeface="メイリオ" panose="020B0604030504040204" pitchFamily="50" charset="-128"/>
              </a:rPr>
              <a:t>４～５月を急減月として特例改定した方に限る取扱いです。</a:t>
            </a:r>
            <a:r>
              <a:rPr kumimoji="1" lang="en-US" altLang="ja-JP" sz="1100" dirty="0">
                <a:latin typeface="メイリオ" panose="020B0604030504040204" pitchFamily="50" charset="-128"/>
                <a:ea typeface="メイリオ" panose="020B0604030504040204" pitchFamily="50" charset="-128"/>
              </a:rPr>
              <a:t>】</a:t>
            </a:r>
          </a:p>
          <a:p>
            <a:endParaRPr kumimoji="1" lang="en-US" altLang="ja-JP" sz="5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➊ ８月の報酬（総額）を基礎として算定した標準報酬月額を、</a:t>
            </a:r>
            <a:r>
              <a:rPr kumimoji="1" lang="ja-JP" altLang="en-US" sz="1200" dirty="0">
                <a:solidFill>
                  <a:srgbClr val="FF0000"/>
                </a:solidFill>
                <a:latin typeface="メイリオ" panose="020B0604030504040204" pitchFamily="50" charset="-128"/>
                <a:ea typeface="メイリオ" panose="020B0604030504040204" pitchFamily="50" charset="-128"/>
              </a:rPr>
              <a:t>定時決定に係る保険者算定の算定額</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solidFill>
                  <a:srgbClr val="FF0000"/>
                </a:solidFill>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として９月の標準報酬月額を決定することができます。</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5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❷ </a:t>
            </a:r>
            <a:r>
              <a:rPr kumimoji="1" lang="ja-JP" altLang="ja-JP" sz="1200" dirty="0">
                <a:latin typeface="メイリオ" panose="020B0604030504040204" pitchFamily="50" charset="-128"/>
                <a:ea typeface="メイリオ" panose="020B0604030504040204" pitchFamily="50" charset="-128"/>
              </a:rPr>
              <a:t>休業が回復した月における報酬の総額を基にした標準報酬月額が、２等級以上上昇した場合は、</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    </a:t>
            </a:r>
            <a:r>
              <a:rPr kumimoji="1" lang="ja-JP" altLang="en-US" sz="1200" dirty="0">
                <a:solidFill>
                  <a:srgbClr val="FF0000"/>
                </a:solidFill>
                <a:latin typeface="メイリオ" panose="020B0604030504040204" pitchFamily="50" charset="-128"/>
                <a:ea typeface="メイリオ" panose="020B0604030504040204" pitchFamily="50" charset="-128"/>
              </a:rPr>
              <a:t>回復月の</a:t>
            </a:r>
            <a:r>
              <a:rPr kumimoji="1" lang="ja-JP" altLang="ja-JP" sz="1200" dirty="0">
                <a:solidFill>
                  <a:srgbClr val="FF0000"/>
                </a:solidFill>
                <a:latin typeface="メイリオ" panose="020B0604030504040204" pitchFamily="50" charset="-128"/>
                <a:ea typeface="メイリオ" panose="020B0604030504040204" pitchFamily="50" charset="-128"/>
              </a:rPr>
              <a:t>翌月</a:t>
            </a:r>
            <a:r>
              <a:rPr kumimoji="1" lang="ja-JP" altLang="ja-JP" sz="1200" dirty="0">
                <a:latin typeface="メイリオ" panose="020B0604030504040204" pitchFamily="50" charset="-128"/>
                <a:ea typeface="メイリオ" panose="020B0604030504040204" pitchFamily="50" charset="-128"/>
              </a:rPr>
              <a:t>から回復月における報酬の総額を基にした標準報酬月額に改定</a:t>
            </a:r>
            <a:r>
              <a:rPr kumimoji="1" lang="ja-JP" altLang="en-US" sz="1200" dirty="0">
                <a:latin typeface="メイリオ" panose="020B0604030504040204" pitchFamily="50" charset="-128"/>
                <a:ea typeface="メイリオ" panose="020B0604030504040204" pitchFamily="50" charset="-128"/>
              </a:rPr>
              <a:t>します。</a:t>
            </a:r>
            <a:endParaRPr kumimoji="1" lang="en-US" altLang="ja-JP" sz="1200" dirty="0">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304799" y="5354264"/>
            <a:ext cx="7254876" cy="1242648"/>
            <a:chOff x="304799" y="5928285"/>
            <a:chExt cx="7254876" cy="1242648"/>
          </a:xfrm>
        </p:grpSpPr>
        <p:sp>
          <p:nvSpPr>
            <p:cNvPr id="17" name="テキスト ボックス 16"/>
            <p:cNvSpPr txBox="1"/>
            <p:nvPr/>
          </p:nvSpPr>
          <p:spPr>
            <a:xfrm>
              <a:off x="304799" y="5928285"/>
              <a:ext cx="7254876" cy="1242648"/>
            </a:xfrm>
            <a:prstGeom prst="rect">
              <a:avLst/>
            </a:prstGeom>
            <a:noFill/>
          </p:spPr>
          <p:txBody>
            <a:bodyPr wrap="square" rtlCol="0">
              <a:spAutoFit/>
            </a:bodyPr>
            <a:lstStyle/>
            <a:p>
              <a:pPr>
                <a:lnSpc>
                  <a:spcPct val="150000"/>
                </a:lnSpc>
              </a:pPr>
              <a:r>
                <a:rPr lang="ja-JP" altLang="en-US" sz="1000" b="1" dirty="0">
                  <a:latin typeface="メイリオ" panose="020B0604030504040204" pitchFamily="50" charset="-128"/>
                  <a:ea typeface="メイリオ" panose="020B0604030504040204" pitchFamily="50" charset="-128"/>
                </a:rPr>
                <a:t>４月又は５月に休業により著しく報酬が低下して特例改定を受けた方の特例（次のすべてに該当する方が対象）</a:t>
              </a:r>
              <a:endParaRPr lang="en-US" altLang="ja-JP" sz="1000" b="1" dirty="0">
                <a:latin typeface="メイリオ" panose="020B0604030504040204" pitchFamily="50" charset="-128"/>
                <a:ea typeface="メイリオ" panose="020B0604030504040204" pitchFamily="50" charset="-128"/>
              </a:endParaRPr>
            </a:p>
            <a:p>
              <a:pPr>
                <a:lnSpc>
                  <a:spcPct val="150000"/>
                </a:lnSpc>
              </a:pPr>
              <a:endParaRPr lang="en-US" altLang="ja-JP" sz="300" b="1" dirty="0">
                <a:latin typeface="メイリオ" panose="020B0604030504040204" pitchFamily="50" charset="-128"/>
                <a:ea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rPr>
                <a:t>□　新型コロナウイルス感染症の影響による</a:t>
              </a:r>
              <a:r>
                <a:rPr lang="ja-JP" altLang="ja-JP" sz="1000" b="1" dirty="0">
                  <a:latin typeface="メイリオ" panose="020B0604030504040204" pitchFamily="50" charset="-128"/>
                  <a:ea typeface="メイリオ" panose="020B0604030504040204" pitchFamily="50" charset="-128"/>
                </a:rPr>
                <a:t>休業</a:t>
              </a:r>
              <a:r>
                <a:rPr lang="ja-JP" altLang="ja-JP" sz="1000" dirty="0">
                  <a:latin typeface="メイリオ" panose="020B0604030504040204" pitchFamily="50" charset="-128"/>
                  <a:ea typeface="メイリオ" panose="020B0604030504040204" pitchFamily="50" charset="-128"/>
                </a:rPr>
                <a:t>（時間単位を含</a:t>
              </a:r>
              <a:r>
                <a:rPr lang="ja-JP" altLang="en-US" sz="1000" dirty="0">
                  <a:latin typeface="メイリオ" panose="020B0604030504040204" pitchFamily="50" charset="-128"/>
                  <a:ea typeface="メイリオ" panose="020B0604030504040204" pitchFamily="50" charset="-128"/>
                </a:rPr>
                <a:t>む</a:t>
              </a:r>
              <a:r>
                <a:rPr lang="ja-JP"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があったことにより、</a:t>
              </a:r>
              <a:r>
                <a:rPr lang="ja-JP" altLang="en-US" sz="1000" b="1" dirty="0">
                  <a:latin typeface="メイリオ" panose="020B0604030504040204" pitchFamily="50" charset="-128"/>
                  <a:ea typeface="メイリオ" panose="020B0604030504040204" pitchFamily="50" charset="-128"/>
                </a:rPr>
                <a:t>令和２年４月又は５月に報酬が</a:t>
              </a:r>
              <a:endParaRPr lang="en-US" altLang="ja-JP" sz="1000" b="1" dirty="0">
                <a:latin typeface="メイリオ" panose="020B0604030504040204" pitchFamily="50" charset="-128"/>
                <a:ea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rPr>
                <a:t>　　著しく低下し、５月又は６月に特例改定を受けた方</a:t>
              </a:r>
              <a:endParaRPr lang="en-US" altLang="ja-JP" sz="1000" dirty="0">
                <a:latin typeface="メイリオ" panose="020B0604030504040204" pitchFamily="50" charset="-128"/>
                <a:ea typeface="メイリオ" panose="020B0604030504040204" pitchFamily="50" charset="-128"/>
              </a:endParaRPr>
            </a:p>
            <a:p>
              <a:pPr>
                <a:lnSpc>
                  <a:spcPct val="150000"/>
                </a:lnSpc>
                <a:spcBef>
                  <a:spcPts val="300"/>
                </a:spcBef>
              </a:pPr>
              <a:r>
                <a:rPr lang="ja-JP" altLang="en-US" sz="1000" b="1" dirty="0">
                  <a:latin typeface="メイリオ" panose="020B0604030504040204" pitchFamily="50" charset="-128"/>
                  <a:ea typeface="メイリオ" panose="020B0604030504040204" pitchFamily="50" charset="-128"/>
                </a:rPr>
                <a:t>□　８月に支払われた報酬の総額（１か月分）が、定時決定で決定された９月の標準報酬月額に比べて</a:t>
              </a:r>
              <a:r>
                <a:rPr lang="ja-JP" altLang="ja-JP" sz="1000" b="1" dirty="0">
                  <a:latin typeface="メイリオ" panose="020B0604030504040204" pitchFamily="50" charset="-128"/>
                  <a:ea typeface="メイリオ" panose="020B0604030504040204" pitchFamily="50" charset="-128"/>
                </a:rPr>
                <a:t>２等級以上</a:t>
              </a:r>
              <a:r>
                <a:rPr lang="ja-JP" altLang="en-US" sz="1000" b="1" dirty="0">
                  <a:latin typeface="メイリオ" panose="020B0604030504040204" pitchFamily="50" charset="-128"/>
                  <a:ea typeface="メイリオ" panose="020B0604030504040204" pitchFamily="50" charset="-128"/>
                </a:rPr>
                <a:t>低い方</a:t>
              </a:r>
              <a:endParaRPr lang="en-US" altLang="ja-JP" sz="900" dirty="0">
                <a:latin typeface="メイリオ" panose="020B0604030504040204" pitchFamily="50" charset="-128"/>
                <a:ea typeface="メイリオ" panose="020B0604030504040204" pitchFamily="50" charset="-128"/>
              </a:endParaRPr>
            </a:p>
            <a:p>
              <a:pPr>
                <a:lnSpc>
                  <a:spcPct val="150000"/>
                </a:lnSpc>
                <a:spcBef>
                  <a:spcPts val="300"/>
                </a:spcBef>
              </a:pPr>
              <a:r>
                <a:rPr lang="ja-JP" altLang="en-US" sz="1000" dirty="0">
                  <a:latin typeface="メイリオ" panose="020B0604030504040204" pitchFamily="50" charset="-128"/>
                  <a:ea typeface="メイリオ" panose="020B0604030504040204" pitchFamily="50" charset="-128"/>
                </a:rPr>
                <a:t>□　本特例措置による</a:t>
              </a:r>
              <a:r>
                <a:rPr lang="ja-JP" altLang="en-US" sz="1000" b="1" dirty="0">
                  <a:latin typeface="メイリオ" panose="020B0604030504040204" pitchFamily="50" charset="-128"/>
                  <a:ea typeface="メイリオ" panose="020B0604030504040204" pitchFamily="50" charset="-128"/>
                </a:rPr>
                <a:t>決定内容に本人が書面により同意</a:t>
              </a:r>
              <a:r>
                <a:rPr lang="ja-JP" altLang="en-US" sz="1000" dirty="0">
                  <a:latin typeface="メイリオ" panose="020B0604030504040204" pitchFamily="50" charset="-128"/>
                  <a:ea typeface="メイリオ" panose="020B0604030504040204" pitchFamily="50" charset="-128"/>
                </a:rPr>
                <a:t>し</a:t>
              </a:r>
              <a:r>
                <a:rPr lang="ja-JP" altLang="ja-JP" sz="1000" dirty="0">
                  <a:latin typeface="メイリオ" panose="020B0604030504040204" pitchFamily="50" charset="-128"/>
                  <a:ea typeface="メイリオ" panose="020B0604030504040204" pitchFamily="50" charset="-128"/>
                </a:rPr>
                <a:t>ている</a:t>
              </a:r>
              <a:r>
                <a:rPr lang="ja-JP" altLang="en-US" sz="1000" dirty="0">
                  <a:latin typeface="メイリオ" panose="020B0604030504040204" pitchFamily="50" charset="-128"/>
                  <a:ea typeface="メイリオ" panose="020B0604030504040204" pitchFamily="50" charset="-128"/>
                </a:rPr>
                <a:t>方</a:t>
              </a:r>
              <a:endParaRPr lang="en-US" altLang="ja-JP" sz="900" dirty="0">
                <a:latin typeface="メイリオ" panose="020B0604030504040204" pitchFamily="50" charset="-128"/>
                <a:ea typeface="メイリオ" panose="020B0604030504040204" pitchFamily="50" charset="-128"/>
              </a:endParaRPr>
            </a:p>
          </p:txBody>
        </p:sp>
        <p:cxnSp>
          <p:nvCxnSpPr>
            <p:cNvPr id="26" name="直線コネクタ 25"/>
            <p:cNvCxnSpPr/>
            <p:nvPr/>
          </p:nvCxnSpPr>
          <p:spPr>
            <a:xfrm>
              <a:off x="490162" y="5928285"/>
              <a:ext cx="6768430"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173" name="角丸四角形 172"/>
          <p:cNvSpPr/>
          <p:nvPr/>
        </p:nvSpPr>
        <p:spPr>
          <a:xfrm>
            <a:off x="310334" y="5128366"/>
            <a:ext cx="2444664" cy="245178"/>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対象となる方</a:t>
            </a:r>
          </a:p>
        </p:txBody>
      </p:sp>
      <p:sp>
        <p:nvSpPr>
          <p:cNvPr id="131" name="テキスト ボックス 130">
            <a:extLst>
              <a:ext uri="{FF2B5EF4-FFF2-40B4-BE49-F238E27FC236}">
                <a16:creationId xmlns:a16="http://schemas.microsoft.com/office/drawing/2014/main" id="{FCF4743D-80F0-4464-883A-D0705B1BEB39}"/>
              </a:ext>
            </a:extLst>
          </p:cNvPr>
          <p:cNvSpPr txBox="1"/>
          <p:nvPr/>
        </p:nvSpPr>
        <p:spPr>
          <a:xfrm>
            <a:off x="317230" y="1495207"/>
            <a:ext cx="3416344"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a:t>
            </a:r>
            <a:r>
              <a:rPr kumimoji="1" lang="ja-JP" altLang="en-US" sz="1200" b="1" dirty="0">
                <a:solidFill>
                  <a:srgbClr val="FF0000"/>
                </a:solidFill>
                <a:latin typeface="メイリオ" panose="020B0604030504040204" pitchFamily="50" charset="-128"/>
                <a:ea typeface="メイリオ" panose="020B0604030504040204" pitchFamily="50" charset="-128"/>
              </a:rPr>
              <a:t>定時決定の保険者算定（例）</a:t>
            </a:r>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p:txBody>
      </p:sp>
      <p:sp>
        <p:nvSpPr>
          <p:cNvPr id="138" name="正方形/長方形 137">
            <a:extLst>
              <a:ext uri="{FF2B5EF4-FFF2-40B4-BE49-F238E27FC236}">
                <a16:creationId xmlns:a16="http://schemas.microsoft.com/office/drawing/2014/main" id="{4C60DA34-3F64-45EE-BC61-3101B7A2C5C4}"/>
              </a:ext>
            </a:extLst>
          </p:cNvPr>
          <p:cNvSpPr/>
          <p:nvPr/>
        </p:nvSpPr>
        <p:spPr>
          <a:xfrm>
            <a:off x="314731" y="1490119"/>
            <a:ext cx="6937466" cy="35408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角丸四角形 110">
            <a:extLst>
              <a:ext uri="{FF2B5EF4-FFF2-40B4-BE49-F238E27FC236}">
                <a16:creationId xmlns:a16="http://schemas.microsoft.com/office/drawing/2014/main" id="{5D79FEB7-4E71-4F53-A0DE-CA61DF52FAEB}"/>
              </a:ext>
            </a:extLst>
          </p:cNvPr>
          <p:cNvSpPr/>
          <p:nvPr/>
        </p:nvSpPr>
        <p:spPr>
          <a:xfrm>
            <a:off x="1827038" y="2417523"/>
            <a:ext cx="580503" cy="745781"/>
          </a:xfrm>
          <a:prstGeom prst="roundRect">
            <a:avLst/>
          </a:prstGeom>
          <a:solidFill>
            <a:schemeClr val="accent1"/>
          </a:solidFill>
        </p:spPr>
        <p:style>
          <a:lnRef idx="3">
            <a:schemeClr val="lt1"/>
          </a:lnRef>
          <a:fillRef idx="1">
            <a:schemeClr val="accent3"/>
          </a:fillRef>
          <a:effectRef idx="1">
            <a:schemeClr val="accent3"/>
          </a:effectRef>
          <a:fontRef idx="minor">
            <a:schemeClr val="lt1"/>
          </a:fontRef>
        </p:style>
        <p:txBody>
          <a:bodyPr vert="eaVert" tIns="36000" bIns="36000" rtlCol="0" anchor="ctr"/>
          <a:lstStyle/>
          <a:p>
            <a:pPr algn="ctr"/>
            <a:r>
              <a:rPr kumimoji="1" lang="en-US" altLang="ja-JP" sz="1100" b="1" dirty="0"/>
              <a:t>(18</a:t>
            </a:r>
            <a:r>
              <a:rPr kumimoji="1" lang="ja-JP" altLang="en-US" sz="1100" b="1" dirty="0"/>
              <a:t>万</a:t>
            </a:r>
            <a:r>
              <a:rPr kumimoji="1" lang="en-US" altLang="ja-JP" sz="1100" b="1" dirty="0"/>
              <a:t>)</a:t>
            </a:r>
          </a:p>
          <a:p>
            <a:pPr algn="ctr"/>
            <a:r>
              <a:rPr kumimoji="1" lang="ja-JP" altLang="en-US" sz="1200" b="1" dirty="0"/>
              <a:t>休業手当</a:t>
            </a:r>
          </a:p>
        </p:txBody>
      </p:sp>
      <p:sp>
        <p:nvSpPr>
          <p:cNvPr id="142" name="矢印: 左右 141">
            <a:extLst>
              <a:ext uri="{FF2B5EF4-FFF2-40B4-BE49-F238E27FC236}">
                <a16:creationId xmlns:a16="http://schemas.microsoft.com/office/drawing/2014/main" id="{73AEB2DF-2211-4F19-B6DD-B86C3A485B4E}"/>
              </a:ext>
            </a:extLst>
          </p:cNvPr>
          <p:cNvSpPr/>
          <p:nvPr/>
        </p:nvSpPr>
        <p:spPr>
          <a:xfrm>
            <a:off x="2508153" y="3079836"/>
            <a:ext cx="2706124" cy="414389"/>
          </a:xfrm>
          <a:prstGeom prst="leftRightArrow">
            <a:avLst>
              <a:gd name="adj1" fmla="val 50000"/>
              <a:gd name="adj2" fmla="val 0"/>
            </a:avLst>
          </a:prstGeom>
          <a:solidFill>
            <a:srgbClr val="FFC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endParaRPr kumimoji="1" lang="ja-JP" altLang="en-US" sz="900" b="1" dirty="0">
              <a:solidFill>
                <a:schemeClr val="bg1"/>
              </a:solidFill>
            </a:endParaRPr>
          </a:p>
        </p:txBody>
      </p:sp>
      <p:sp>
        <p:nvSpPr>
          <p:cNvPr id="143" name="テキスト ボックス 142">
            <a:extLst>
              <a:ext uri="{FF2B5EF4-FFF2-40B4-BE49-F238E27FC236}">
                <a16:creationId xmlns:a16="http://schemas.microsoft.com/office/drawing/2014/main" id="{781D84B9-2FC8-480A-9BB8-3CB4ED24050F}"/>
              </a:ext>
            </a:extLst>
          </p:cNvPr>
          <p:cNvSpPr txBox="1"/>
          <p:nvPr/>
        </p:nvSpPr>
        <p:spPr>
          <a:xfrm>
            <a:off x="1233534" y="3170336"/>
            <a:ext cx="663371" cy="276999"/>
          </a:xfrm>
          <a:prstGeom prst="rect">
            <a:avLst/>
          </a:prstGeom>
          <a:noFill/>
        </p:spPr>
        <p:txBody>
          <a:bodyPr wrap="square" rtlCol="0">
            <a:spAutoFit/>
          </a:bodyPr>
          <a:lstStyle/>
          <a:p>
            <a:r>
              <a:rPr kumimoji="1" lang="ja-JP" altLang="en-US" sz="1200" dirty="0"/>
              <a:t>５月</a:t>
            </a:r>
          </a:p>
        </p:txBody>
      </p:sp>
      <p:sp>
        <p:nvSpPr>
          <p:cNvPr id="144" name="テキスト ボックス 143">
            <a:extLst>
              <a:ext uri="{FF2B5EF4-FFF2-40B4-BE49-F238E27FC236}">
                <a16:creationId xmlns:a16="http://schemas.microsoft.com/office/drawing/2014/main" id="{69C64057-4B22-4DE4-B9BF-950BEB65FB52}"/>
              </a:ext>
            </a:extLst>
          </p:cNvPr>
          <p:cNvSpPr txBox="1"/>
          <p:nvPr/>
        </p:nvSpPr>
        <p:spPr>
          <a:xfrm>
            <a:off x="1781650" y="3164462"/>
            <a:ext cx="623543" cy="276999"/>
          </a:xfrm>
          <a:prstGeom prst="rect">
            <a:avLst/>
          </a:prstGeom>
          <a:noFill/>
        </p:spPr>
        <p:txBody>
          <a:bodyPr wrap="square" rtlCol="0">
            <a:spAutoFit/>
          </a:bodyPr>
          <a:lstStyle/>
          <a:p>
            <a:pPr algn="r"/>
            <a:r>
              <a:rPr kumimoji="1" lang="ja-JP" altLang="en-US" sz="1200" b="1" dirty="0">
                <a:solidFill>
                  <a:srgbClr val="FF0000"/>
                </a:solidFill>
              </a:rPr>
              <a:t>６月</a:t>
            </a:r>
          </a:p>
        </p:txBody>
      </p:sp>
      <p:sp>
        <p:nvSpPr>
          <p:cNvPr id="145" name="テキスト ボックス 144">
            <a:extLst>
              <a:ext uri="{FF2B5EF4-FFF2-40B4-BE49-F238E27FC236}">
                <a16:creationId xmlns:a16="http://schemas.microsoft.com/office/drawing/2014/main" id="{F401A1B2-842E-4E55-99CD-ECBA2F54A35E}"/>
              </a:ext>
            </a:extLst>
          </p:cNvPr>
          <p:cNvSpPr txBox="1"/>
          <p:nvPr/>
        </p:nvSpPr>
        <p:spPr>
          <a:xfrm>
            <a:off x="2508153" y="3165002"/>
            <a:ext cx="663371" cy="276999"/>
          </a:xfrm>
          <a:prstGeom prst="rect">
            <a:avLst/>
          </a:prstGeom>
          <a:noFill/>
        </p:spPr>
        <p:txBody>
          <a:bodyPr wrap="square" rtlCol="0">
            <a:spAutoFit/>
          </a:bodyPr>
          <a:lstStyle/>
          <a:p>
            <a:r>
              <a:rPr kumimoji="1" lang="ja-JP" altLang="en-US" sz="1200" dirty="0"/>
              <a:t>７月</a:t>
            </a:r>
          </a:p>
        </p:txBody>
      </p:sp>
      <p:sp>
        <p:nvSpPr>
          <p:cNvPr id="146" name="テキスト ボックス 145">
            <a:extLst>
              <a:ext uri="{FF2B5EF4-FFF2-40B4-BE49-F238E27FC236}">
                <a16:creationId xmlns:a16="http://schemas.microsoft.com/office/drawing/2014/main" id="{EF1E312A-BCDA-472A-BF3A-DC637DF6FC6E}"/>
              </a:ext>
            </a:extLst>
          </p:cNvPr>
          <p:cNvSpPr txBox="1"/>
          <p:nvPr/>
        </p:nvSpPr>
        <p:spPr>
          <a:xfrm>
            <a:off x="3154884" y="3163582"/>
            <a:ext cx="663371" cy="276999"/>
          </a:xfrm>
          <a:prstGeom prst="rect">
            <a:avLst/>
          </a:prstGeom>
          <a:noFill/>
        </p:spPr>
        <p:txBody>
          <a:bodyPr wrap="square" rtlCol="0">
            <a:spAutoFit/>
          </a:bodyPr>
          <a:lstStyle/>
          <a:p>
            <a:r>
              <a:rPr kumimoji="1" lang="ja-JP" altLang="en-US" sz="1200" dirty="0"/>
              <a:t>８月</a:t>
            </a:r>
          </a:p>
        </p:txBody>
      </p:sp>
      <p:sp>
        <p:nvSpPr>
          <p:cNvPr id="151" name="テキスト ボックス 150">
            <a:extLst>
              <a:ext uri="{FF2B5EF4-FFF2-40B4-BE49-F238E27FC236}">
                <a16:creationId xmlns:a16="http://schemas.microsoft.com/office/drawing/2014/main" id="{595C2FF2-F927-4766-85D6-AC6E19C11116}"/>
              </a:ext>
            </a:extLst>
          </p:cNvPr>
          <p:cNvSpPr txBox="1"/>
          <p:nvPr/>
        </p:nvSpPr>
        <p:spPr>
          <a:xfrm>
            <a:off x="3855206" y="3169243"/>
            <a:ext cx="996715" cy="276999"/>
          </a:xfrm>
          <a:prstGeom prst="rect">
            <a:avLst/>
          </a:prstGeom>
          <a:noFill/>
        </p:spPr>
        <p:txBody>
          <a:bodyPr wrap="square" rtlCol="0">
            <a:spAutoFit/>
          </a:bodyPr>
          <a:lstStyle/>
          <a:p>
            <a:r>
              <a:rPr kumimoji="1" lang="ja-JP" altLang="en-US" sz="1200" b="1" dirty="0">
                <a:solidFill>
                  <a:srgbClr val="FF0000"/>
                </a:solidFill>
              </a:rPr>
              <a:t>９月</a:t>
            </a:r>
          </a:p>
        </p:txBody>
      </p:sp>
      <p:sp>
        <p:nvSpPr>
          <p:cNvPr id="154" name="角丸四角形 109">
            <a:extLst>
              <a:ext uri="{FF2B5EF4-FFF2-40B4-BE49-F238E27FC236}">
                <a16:creationId xmlns:a16="http://schemas.microsoft.com/office/drawing/2014/main" id="{1C2112A6-2448-474F-8209-DE89193B2A3D}"/>
              </a:ext>
            </a:extLst>
          </p:cNvPr>
          <p:cNvSpPr/>
          <p:nvPr/>
        </p:nvSpPr>
        <p:spPr>
          <a:xfrm>
            <a:off x="3145884" y="2410407"/>
            <a:ext cx="580503" cy="759929"/>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en-US" altLang="ja-JP" sz="1100" b="1" dirty="0"/>
              <a:t>(18</a:t>
            </a:r>
            <a:r>
              <a:rPr kumimoji="1" lang="ja-JP" altLang="en-US" sz="1100" b="1" dirty="0"/>
              <a:t>万</a:t>
            </a:r>
            <a:r>
              <a:rPr kumimoji="1" lang="en-US" altLang="ja-JP" sz="1100" b="1" dirty="0"/>
              <a:t>)</a:t>
            </a:r>
          </a:p>
          <a:p>
            <a:pPr algn="ctr"/>
            <a:r>
              <a:rPr kumimoji="1" lang="ja-JP" altLang="en-US" sz="1200" b="1" dirty="0"/>
              <a:t>休業手当</a:t>
            </a:r>
          </a:p>
        </p:txBody>
      </p:sp>
      <p:sp>
        <p:nvSpPr>
          <p:cNvPr id="156" name="角丸四角形 111">
            <a:extLst>
              <a:ext uri="{FF2B5EF4-FFF2-40B4-BE49-F238E27FC236}">
                <a16:creationId xmlns:a16="http://schemas.microsoft.com/office/drawing/2014/main" id="{DABF04A1-5FCF-4FEA-9EFD-8C7D82883F40}"/>
              </a:ext>
            </a:extLst>
          </p:cNvPr>
          <p:cNvSpPr/>
          <p:nvPr/>
        </p:nvSpPr>
        <p:spPr>
          <a:xfrm>
            <a:off x="1180349" y="2410407"/>
            <a:ext cx="580503" cy="759929"/>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en-US" altLang="ja-JP" sz="1100" b="1" dirty="0"/>
              <a:t>(18</a:t>
            </a:r>
            <a:r>
              <a:rPr kumimoji="1" lang="ja-JP" altLang="en-US" sz="1100" b="1" dirty="0"/>
              <a:t>万</a:t>
            </a:r>
            <a:r>
              <a:rPr kumimoji="1" lang="en-US" altLang="ja-JP" sz="1100" b="1" dirty="0"/>
              <a:t>)</a:t>
            </a:r>
          </a:p>
          <a:p>
            <a:pPr algn="ctr"/>
            <a:r>
              <a:rPr kumimoji="1" lang="ja-JP" altLang="en-US" sz="1200" b="1" dirty="0"/>
              <a:t>休業手当</a:t>
            </a:r>
          </a:p>
        </p:txBody>
      </p:sp>
      <p:sp>
        <p:nvSpPr>
          <p:cNvPr id="171" name="角丸四角形 112">
            <a:extLst>
              <a:ext uri="{FF2B5EF4-FFF2-40B4-BE49-F238E27FC236}">
                <a16:creationId xmlns:a16="http://schemas.microsoft.com/office/drawing/2014/main" id="{E6AA07C9-9050-48F2-9978-EF9A7021DE3C}"/>
              </a:ext>
            </a:extLst>
          </p:cNvPr>
          <p:cNvSpPr/>
          <p:nvPr/>
        </p:nvSpPr>
        <p:spPr>
          <a:xfrm>
            <a:off x="3811742" y="2415402"/>
            <a:ext cx="580503" cy="759929"/>
          </a:xfrm>
          <a:prstGeom prst="roundRect">
            <a:avLst/>
          </a:prstGeom>
          <a:solidFill>
            <a:schemeClr val="bg1">
              <a:lumMod val="65000"/>
            </a:schemeClr>
          </a:solidFill>
        </p:spPr>
        <p:style>
          <a:lnRef idx="3">
            <a:schemeClr val="lt1"/>
          </a:lnRef>
          <a:fillRef idx="1">
            <a:schemeClr val="accent1"/>
          </a:fillRef>
          <a:effectRef idx="1">
            <a:schemeClr val="accent1"/>
          </a:effectRef>
          <a:fontRef idx="minor">
            <a:schemeClr val="lt1"/>
          </a:fontRef>
        </p:style>
        <p:txBody>
          <a:bodyPr vert="eaVert" rtlCol="0" anchor="ctr"/>
          <a:lstStyle/>
          <a:p>
            <a:pPr algn="ctr"/>
            <a:r>
              <a:rPr kumimoji="1" lang="en-US" altLang="ja-JP" sz="1100" b="1" dirty="0"/>
              <a:t>(18</a:t>
            </a:r>
            <a:r>
              <a:rPr kumimoji="1" lang="ja-JP" altLang="en-US" sz="1100" b="1" dirty="0"/>
              <a:t>万</a:t>
            </a:r>
            <a:r>
              <a:rPr kumimoji="1" lang="en-US" altLang="ja-JP" sz="1100" b="1" dirty="0"/>
              <a:t>)</a:t>
            </a:r>
          </a:p>
          <a:p>
            <a:pPr algn="ctr"/>
            <a:r>
              <a:rPr kumimoji="1" lang="ja-JP" altLang="en-US" sz="1200" b="1" dirty="0"/>
              <a:t>休業手当</a:t>
            </a:r>
          </a:p>
        </p:txBody>
      </p:sp>
      <p:sp>
        <p:nvSpPr>
          <p:cNvPr id="179" name="下矢印 115">
            <a:extLst>
              <a:ext uri="{FF2B5EF4-FFF2-40B4-BE49-F238E27FC236}">
                <a16:creationId xmlns:a16="http://schemas.microsoft.com/office/drawing/2014/main" id="{5A741861-AFF7-4B89-957D-3FDB9D0E4CDB}"/>
              </a:ext>
            </a:extLst>
          </p:cNvPr>
          <p:cNvSpPr/>
          <p:nvPr/>
        </p:nvSpPr>
        <p:spPr>
          <a:xfrm>
            <a:off x="3588060" y="2138303"/>
            <a:ext cx="115511" cy="248209"/>
          </a:xfrm>
          <a:prstGeom prst="downArrow">
            <a:avLst/>
          </a:prstGeo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82" name="テキスト ボックス 181">
            <a:extLst>
              <a:ext uri="{FF2B5EF4-FFF2-40B4-BE49-F238E27FC236}">
                <a16:creationId xmlns:a16="http://schemas.microsoft.com/office/drawing/2014/main" id="{12D52B70-0E0F-4AB5-BEB9-CA880002B6E4}"/>
              </a:ext>
            </a:extLst>
          </p:cNvPr>
          <p:cNvSpPr txBox="1"/>
          <p:nvPr/>
        </p:nvSpPr>
        <p:spPr>
          <a:xfrm>
            <a:off x="490162" y="3166366"/>
            <a:ext cx="623543" cy="276999"/>
          </a:xfrm>
          <a:prstGeom prst="rect">
            <a:avLst/>
          </a:prstGeom>
          <a:noFill/>
        </p:spPr>
        <p:txBody>
          <a:bodyPr wrap="square" rtlCol="0">
            <a:spAutoFit/>
          </a:bodyPr>
          <a:lstStyle/>
          <a:p>
            <a:pPr algn="r"/>
            <a:r>
              <a:rPr kumimoji="1" lang="ja-JP" altLang="en-US" sz="1200" dirty="0"/>
              <a:t>４月</a:t>
            </a:r>
          </a:p>
        </p:txBody>
      </p:sp>
      <p:sp>
        <p:nvSpPr>
          <p:cNvPr id="188" name="角丸四角形 158">
            <a:extLst>
              <a:ext uri="{FF2B5EF4-FFF2-40B4-BE49-F238E27FC236}">
                <a16:creationId xmlns:a16="http://schemas.microsoft.com/office/drawing/2014/main" id="{AAF7800F-5C84-4211-952F-7B6266FC15AD}"/>
              </a:ext>
            </a:extLst>
          </p:cNvPr>
          <p:cNvSpPr/>
          <p:nvPr/>
        </p:nvSpPr>
        <p:spPr>
          <a:xfrm>
            <a:off x="520612" y="2048650"/>
            <a:ext cx="559265" cy="1126680"/>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1" name="角丸四角形 108">
            <a:extLst>
              <a:ext uri="{FF2B5EF4-FFF2-40B4-BE49-F238E27FC236}">
                <a16:creationId xmlns:a16="http://schemas.microsoft.com/office/drawing/2014/main" id="{64B4E749-B520-41FE-AD9C-EBCFC6601A73}"/>
              </a:ext>
            </a:extLst>
          </p:cNvPr>
          <p:cNvSpPr/>
          <p:nvPr/>
        </p:nvSpPr>
        <p:spPr>
          <a:xfrm>
            <a:off x="5261901" y="2026927"/>
            <a:ext cx="559265" cy="1128784"/>
          </a:xfrm>
          <a:prstGeom prst="roundRect">
            <a:avLst/>
          </a:prstGeom>
          <a:solidFill>
            <a:schemeClr val="accent1"/>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3" name="角丸四角形 158">
            <a:extLst>
              <a:ext uri="{FF2B5EF4-FFF2-40B4-BE49-F238E27FC236}">
                <a16:creationId xmlns:a16="http://schemas.microsoft.com/office/drawing/2014/main" id="{0D31AB5F-2D71-44DB-9B3E-9220F773B92F}"/>
              </a:ext>
            </a:extLst>
          </p:cNvPr>
          <p:cNvSpPr/>
          <p:nvPr/>
        </p:nvSpPr>
        <p:spPr>
          <a:xfrm>
            <a:off x="4531243" y="2009773"/>
            <a:ext cx="559265" cy="1154163"/>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4" name="角丸四角形 108">
            <a:extLst>
              <a:ext uri="{FF2B5EF4-FFF2-40B4-BE49-F238E27FC236}">
                <a16:creationId xmlns:a16="http://schemas.microsoft.com/office/drawing/2014/main" id="{13500FE5-6B1F-42F5-9EAA-F3346477D08B}"/>
              </a:ext>
            </a:extLst>
          </p:cNvPr>
          <p:cNvSpPr/>
          <p:nvPr/>
        </p:nvSpPr>
        <p:spPr>
          <a:xfrm>
            <a:off x="6540322" y="2036452"/>
            <a:ext cx="559265" cy="1128784"/>
          </a:xfrm>
          <a:prstGeom prst="roundRect">
            <a:avLst/>
          </a:prstGeom>
          <a:solidFill>
            <a:schemeClr val="bg1">
              <a:lumMod val="65000"/>
            </a:schemeClr>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5" name="角丸四角形 158">
            <a:extLst>
              <a:ext uri="{FF2B5EF4-FFF2-40B4-BE49-F238E27FC236}">
                <a16:creationId xmlns:a16="http://schemas.microsoft.com/office/drawing/2014/main" id="{FD40E8C2-90A3-4AC8-9FBB-746DCE673B53}"/>
              </a:ext>
            </a:extLst>
          </p:cNvPr>
          <p:cNvSpPr/>
          <p:nvPr/>
        </p:nvSpPr>
        <p:spPr>
          <a:xfrm>
            <a:off x="5920929" y="2048650"/>
            <a:ext cx="559265" cy="1128784"/>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8" name="テキスト ボックス 197">
            <a:extLst>
              <a:ext uri="{FF2B5EF4-FFF2-40B4-BE49-F238E27FC236}">
                <a16:creationId xmlns:a16="http://schemas.microsoft.com/office/drawing/2014/main" id="{CA060159-FF4C-4FD5-B2EE-E8B3D43FD6E0}"/>
              </a:ext>
            </a:extLst>
          </p:cNvPr>
          <p:cNvSpPr txBox="1"/>
          <p:nvPr/>
        </p:nvSpPr>
        <p:spPr>
          <a:xfrm>
            <a:off x="5245429" y="3170336"/>
            <a:ext cx="663371" cy="276999"/>
          </a:xfrm>
          <a:prstGeom prst="rect">
            <a:avLst/>
          </a:prstGeom>
          <a:noFill/>
        </p:spPr>
        <p:txBody>
          <a:bodyPr wrap="square" rtlCol="0">
            <a:spAutoFit/>
          </a:bodyPr>
          <a:lstStyle/>
          <a:p>
            <a:r>
              <a:rPr kumimoji="1" lang="en-US" altLang="ja-JP" sz="1200" b="1" dirty="0">
                <a:solidFill>
                  <a:srgbClr val="FF0000"/>
                </a:solidFill>
              </a:rPr>
              <a:t>11</a:t>
            </a:r>
            <a:r>
              <a:rPr kumimoji="1" lang="ja-JP" altLang="en-US" sz="1200" b="1" dirty="0">
                <a:solidFill>
                  <a:srgbClr val="FF0000"/>
                </a:solidFill>
              </a:rPr>
              <a:t>月</a:t>
            </a:r>
          </a:p>
        </p:txBody>
      </p:sp>
      <p:sp>
        <p:nvSpPr>
          <p:cNvPr id="203" name="テキスト ボックス 202">
            <a:extLst>
              <a:ext uri="{FF2B5EF4-FFF2-40B4-BE49-F238E27FC236}">
                <a16:creationId xmlns:a16="http://schemas.microsoft.com/office/drawing/2014/main" id="{B0A0E940-51A8-489E-85B2-7571CDA0BFDC}"/>
              </a:ext>
            </a:extLst>
          </p:cNvPr>
          <p:cNvSpPr txBox="1"/>
          <p:nvPr/>
        </p:nvSpPr>
        <p:spPr>
          <a:xfrm>
            <a:off x="5767968" y="3177960"/>
            <a:ext cx="623543" cy="276999"/>
          </a:xfrm>
          <a:prstGeom prst="rect">
            <a:avLst/>
          </a:prstGeom>
          <a:noFill/>
        </p:spPr>
        <p:txBody>
          <a:bodyPr wrap="square" lIns="0" rIns="0" rtlCol="0">
            <a:spAutoFit/>
          </a:bodyPr>
          <a:lstStyle/>
          <a:p>
            <a:pPr algn="r"/>
            <a:r>
              <a:rPr kumimoji="1" lang="en-US" altLang="ja-JP" sz="1200" dirty="0">
                <a:latin typeface="+mn-ea"/>
              </a:rPr>
              <a:t>12</a:t>
            </a:r>
            <a:r>
              <a:rPr kumimoji="1" lang="ja-JP" altLang="en-US" sz="1200" dirty="0">
                <a:latin typeface="+mn-ea"/>
              </a:rPr>
              <a:t>月</a:t>
            </a:r>
          </a:p>
        </p:txBody>
      </p:sp>
      <p:sp>
        <p:nvSpPr>
          <p:cNvPr id="204" name="テキスト ボックス 203">
            <a:extLst>
              <a:ext uri="{FF2B5EF4-FFF2-40B4-BE49-F238E27FC236}">
                <a16:creationId xmlns:a16="http://schemas.microsoft.com/office/drawing/2014/main" id="{70A594BE-B7F4-45DD-B38F-30119157106B}"/>
              </a:ext>
            </a:extLst>
          </p:cNvPr>
          <p:cNvSpPr txBox="1"/>
          <p:nvPr/>
        </p:nvSpPr>
        <p:spPr>
          <a:xfrm>
            <a:off x="6712265" y="3178500"/>
            <a:ext cx="663371" cy="276999"/>
          </a:xfrm>
          <a:prstGeom prst="rect">
            <a:avLst/>
          </a:prstGeom>
          <a:noFill/>
        </p:spPr>
        <p:txBody>
          <a:bodyPr wrap="square" lIns="0" rIns="0" rtlCol="0">
            <a:spAutoFit/>
          </a:bodyPr>
          <a:lstStyle/>
          <a:p>
            <a:r>
              <a:rPr kumimoji="1" lang="ja-JP" altLang="en-US" sz="1200" dirty="0">
                <a:latin typeface="+mn-ea"/>
              </a:rPr>
              <a:t>１月</a:t>
            </a:r>
          </a:p>
        </p:txBody>
      </p:sp>
      <p:sp>
        <p:nvSpPr>
          <p:cNvPr id="205" name="テキスト ボックス 204">
            <a:extLst>
              <a:ext uri="{FF2B5EF4-FFF2-40B4-BE49-F238E27FC236}">
                <a16:creationId xmlns:a16="http://schemas.microsoft.com/office/drawing/2014/main" id="{D6899FF7-8983-4F1B-BD56-14FA471B970F}"/>
              </a:ext>
            </a:extLst>
          </p:cNvPr>
          <p:cNvSpPr txBox="1"/>
          <p:nvPr/>
        </p:nvSpPr>
        <p:spPr>
          <a:xfrm>
            <a:off x="4486184" y="3166366"/>
            <a:ext cx="623543" cy="276999"/>
          </a:xfrm>
          <a:prstGeom prst="rect">
            <a:avLst/>
          </a:prstGeom>
          <a:noFill/>
        </p:spPr>
        <p:txBody>
          <a:bodyPr wrap="square" rtlCol="0">
            <a:spAutoFit/>
          </a:bodyPr>
          <a:lstStyle/>
          <a:p>
            <a:pPr algn="r"/>
            <a:r>
              <a:rPr kumimoji="1" lang="en-US" altLang="ja-JP" sz="1200" dirty="0"/>
              <a:t>10</a:t>
            </a:r>
            <a:r>
              <a:rPr kumimoji="1" lang="ja-JP" altLang="en-US" sz="1200" dirty="0"/>
              <a:t>月</a:t>
            </a:r>
          </a:p>
        </p:txBody>
      </p:sp>
      <p:sp>
        <p:nvSpPr>
          <p:cNvPr id="206" name="下矢印 115">
            <a:extLst>
              <a:ext uri="{FF2B5EF4-FFF2-40B4-BE49-F238E27FC236}">
                <a16:creationId xmlns:a16="http://schemas.microsoft.com/office/drawing/2014/main" id="{E535F78F-B2FA-4ADE-BE7B-8B77DFD3C050}"/>
              </a:ext>
            </a:extLst>
          </p:cNvPr>
          <p:cNvSpPr/>
          <p:nvPr/>
        </p:nvSpPr>
        <p:spPr>
          <a:xfrm rot="10800000">
            <a:off x="5225898" y="2096180"/>
            <a:ext cx="115511" cy="248209"/>
          </a:xfrm>
          <a:prstGeom prst="downArrow">
            <a:avLst/>
          </a:prstGeo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09" name="テキスト ボックス 208">
            <a:extLst>
              <a:ext uri="{FF2B5EF4-FFF2-40B4-BE49-F238E27FC236}">
                <a16:creationId xmlns:a16="http://schemas.microsoft.com/office/drawing/2014/main" id="{1364FC9B-B48F-4EEF-992B-AC94909276C9}"/>
              </a:ext>
            </a:extLst>
          </p:cNvPr>
          <p:cNvSpPr txBox="1"/>
          <p:nvPr/>
        </p:nvSpPr>
        <p:spPr>
          <a:xfrm>
            <a:off x="3293681" y="2083480"/>
            <a:ext cx="269201" cy="307777"/>
          </a:xfrm>
          <a:prstGeom prst="rect">
            <a:avLst/>
          </a:prstGeom>
          <a:noFill/>
        </p:spPr>
        <p:txBody>
          <a:bodyPr wrap="square" rtlCol="0">
            <a:spAutoFit/>
          </a:bodyPr>
          <a:lstStyle/>
          <a:p>
            <a:r>
              <a:rPr kumimoji="1" lang="ja-JP" altLang="en-US" sz="1400" dirty="0"/>
              <a:t>➊</a:t>
            </a:r>
          </a:p>
        </p:txBody>
      </p:sp>
      <p:sp>
        <p:nvSpPr>
          <p:cNvPr id="210" name="テキスト ボックス 209">
            <a:extLst>
              <a:ext uri="{FF2B5EF4-FFF2-40B4-BE49-F238E27FC236}">
                <a16:creationId xmlns:a16="http://schemas.microsoft.com/office/drawing/2014/main" id="{9517B802-6D72-40F1-9026-BFED4B52EF3F}"/>
              </a:ext>
            </a:extLst>
          </p:cNvPr>
          <p:cNvSpPr txBox="1"/>
          <p:nvPr/>
        </p:nvSpPr>
        <p:spPr>
          <a:xfrm>
            <a:off x="4974541" y="2135257"/>
            <a:ext cx="269201" cy="307777"/>
          </a:xfrm>
          <a:prstGeom prst="rect">
            <a:avLst/>
          </a:prstGeom>
          <a:noFill/>
        </p:spPr>
        <p:txBody>
          <a:bodyPr wrap="square" rtlCol="0">
            <a:spAutoFit/>
          </a:bodyPr>
          <a:lstStyle/>
          <a:p>
            <a:r>
              <a:rPr kumimoji="1" lang="ja-JP" altLang="en-US" sz="1400" dirty="0"/>
              <a:t>❷</a:t>
            </a:r>
          </a:p>
        </p:txBody>
      </p:sp>
      <p:cxnSp>
        <p:nvCxnSpPr>
          <p:cNvPr id="211" name="直線コネクタ 210">
            <a:extLst>
              <a:ext uri="{FF2B5EF4-FFF2-40B4-BE49-F238E27FC236}">
                <a16:creationId xmlns:a16="http://schemas.microsoft.com/office/drawing/2014/main" id="{4B8B54CF-C858-4F89-9658-78C2D1AECC19}"/>
              </a:ext>
            </a:extLst>
          </p:cNvPr>
          <p:cNvCxnSpPr>
            <a:cxnSpLocks/>
          </p:cNvCxnSpPr>
          <p:nvPr/>
        </p:nvCxnSpPr>
        <p:spPr>
          <a:xfrm>
            <a:off x="511087" y="2049816"/>
            <a:ext cx="1240240" cy="826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0" name="直線コネクタ 219">
            <a:extLst>
              <a:ext uri="{FF2B5EF4-FFF2-40B4-BE49-F238E27FC236}">
                <a16:creationId xmlns:a16="http://schemas.microsoft.com/office/drawing/2014/main" id="{B35A01CB-50C2-4177-9B6D-5D740103AF44}"/>
              </a:ext>
            </a:extLst>
          </p:cNvPr>
          <p:cNvCxnSpPr>
            <a:cxnSpLocks/>
          </p:cNvCxnSpPr>
          <p:nvPr/>
        </p:nvCxnSpPr>
        <p:spPr>
          <a:xfrm flipV="1">
            <a:off x="5214276" y="2035152"/>
            <a:ext cx="1860121" cy="1454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1" name="円形吹き出し 85">
            <a:extLst>
              <a:ext uri="{FF2B5EF4-FFF2-40B4-BE49-F238E27FC236}">
                <a16:creationId xmlns:a16="http://schemas.microsoft.com/office/drawing/2014/main" id="{7CC3B509-99C6-481B-A22D-85D4686220B7}"/>
              </a:ext>
            </a:extLst>
          </p:cNvPr>
          <p:cNvSpPr/>
          <p:nvPr/>
        </p:nvSpPr>
        <p:spPr>
          <a:xfrm>
            <a:off x="5928926" y="1575405"/>
            <a:ext cx="1253637" cy="539578"/>
          </a:xfrm>
          <a:prstGeom prst="wedgeEllipseCallout">
            <a:avLst>
              <a:gd name="adj1" fmla="val -67828"/>
              <a:gd name="adj2" fmla="val 10958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100" b="1" dirty="0">
              <a:latin typeface="メイリオ" panose="020B0604030504040204" pitchFamily="50" charset="-128"/>
              <a:ea typeface="メイリオ" panose="020B0604030504040204" pitchFamily="50" charset="-128"/>
            </a:endParaRPr>
          </a:p>
        </p:txBody>
      </p:sp>
      <p:sp>
        <p:nvSpPr>
          <p:cNvPr id="222" name="テキスト ボックス 221">
            <a:extLst>
              <a:ext uri="{FF2B5EF4-FFF2-40B4-BE49-F238E27FC236}">
                <a16:creationId xmlns:a16="http://schemas.microsoft.com/office/drawing/2014/main" id="{C63D09DF-98E6-4214-B3FC-904ED8CD05FA}"/>
              </a:ext>
            </a:extLst>
          </p:cNvPr>
          <p:cNvSpPr txBox="1"/>
          <p:nvPr/>
        </p:nvSpPr>
        <p:spPr>
          <a:xfrm>
            <a:off x="5919975" y="1653988"/>
            <a:ext cx="1291416" cy="430887"/>
          </a:xfrm>
          <a:prstGeom prst="rect">
            <a:avLst/>
          </a:prstGeom>
          <a:noFill/>
        </p:spPr>
        <p:txBody>
          <a:bodyPr wrap="square" rtlCol="0">
            <a:spAutoFit/>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rPr>
              <a:t>休業が回復した月の翌月に改定</a:t>
            </a:r>
          </a:p>
        </p:txBody>
      </p:sp>
      <p:sp>
        <p:nvSpPr>
          <p:cNvPr id="227" name="四角形: 角を丸くする 226">
            <a:extLst>
              <a:ext uri="{FF2B5EF4-FFF2-40B4-BE49-F238E27FC236}">
                <a16:creationId xmlns:a16="http://schemas.microsoft.com/office/drawing/2014/main" id="{2AC1F405-89AA-470A-8457-D2430BFA8B85}"/>
              </a:ext>
            </a:extLst>
          </p:cNvPr>
          <p:cNvSpPr/>
          <p:nvPr/>
        </p:nvSpPr>
        <p:spPr>
          <a:xfrm>
            <a:off x="520613" y="3583124"/>
            <a:ext cx="6553784" cy="1368000"/>
          </a:xfrm>
          <a:prstGeom prst="roundRect">
            <a:avLst>
              <a:gd name="adj" fmla="val 5438"/>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72000" bIns="0" rtlCol="0" anchor="ctr"/>
          <a:lstStyle/>
          <a:p>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ポイント</a:t>
            </a:r>
            <a:r>
              <a:rPr lang="en-US" altLang="ja-JP" sz="900" dirty="0">
                <a:solidFill>
                  <a:schemeClr val="tx1"/>
                </a:solidFill>
                <a:latin typeface="メイリオ" panose="020B0604030504040204" pitchFamily="50" charset="-128"/>
                <a:ea typeface="メイリオ" panose="020B0604030504040204" pitchFamily="50" charset="-128"/>
              </a:rPr>
              <a:t>】</a:t>
            </a:r>
          </a:p>
          <a:p>
            <a:endParaRPr lang="en-US" altLang="ja-JP" sz="1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900" dirty="0">
                <a:solidFill>
                  <a:schemeClr val="tx1"/>
                </a:solidFill>
                <a:latin typeface="メイリオ" panose="020B0604030504040204" pitchFamily="50" charset="-128"/>
                <a:ea typeface="メイリオ" panose="020B0604030504040204" pitchFamily="50" charset="-128"/>
              </a:rPr>
              <a:t>・４～５月を急減月として５～６月に特例改定した者に限る取扱いです。</a:t>
            </a:r>
            <a:endParaRPr lang="en-US" altLang="ja-JP" sz="9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900" dirty="0">
                <a:solidFill>
                  <a:schemeClr val="tx1"/>
                </a:solidFill>
                <a:latin typeface="メイリオ" panose="020B0604030504040204" pitchFamily="50" charset="-128"/>
                <a:ea typeface="メイリオ" panose="020B0604030504040204" pitchFamily="50" charset="-128"/>
              </a:rPr>
              <a:t>・６～７月の特例改定に係る回復特例改定（</a:t>
            </a:r>
            <a:r>
              <a:rPr lang="en-US" altLang="ja-JP" sz="900" dirty="0">
                <a:solidFill>
                  <a:schemeClr val="tx1"/>
                </a:solidFill>
                <a:latin typeface="メイリオ" panose="020B0604030504040204" pitchFamily="50" charset="-128"/>
                <a:ea typeface="メイリオ" panose="020B0604030504040204" pitchFamily="50" charset="-128"/>
              </a:rPr>
              <a:t>4</a:t>
            </a:r>
            <a:r>
              <a:rPr lang="ja-JP" altLang="en-US" sz="900" dirty="0">
                <a:solidFill>
                  <a:schemeClr val="tx1"/>
                </a:solidFill>
                <a:latin typeface="メイリオ" panose="020B0604030504040204" pitchFamily="50" charset="-128"/>
                <a:ea typeface="メイリオ" panose="020B0604030504040204" pitchFamily="50" charset="-128"/>
              </a:rPr>
              <a:t>か月目の改定）と異なり、休業が回復した月の翌月に改定（昇級）します。</a:t>
            </a:r>
            <a:endParaRPr lang="en-US" altLang="ja-JP" sz="900" dirty="0">
              <a:solidFill>
                <a:schemeClr val="tx1"/>
              </a:solidFill>
              <a:latin typeface="メイリオ" panose="020B0604030504040204" pitchFamily="50" charset="-128"/>
              <a:ea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・上記の例では、７月１日に一時帰休が解消していないことから、休業手当が支払われた月を含め（４～６月）の報酬により</a:t>
            </a:r>
            <a:endParaRPr lang="en-US" altLang="ja-JP" sz="900" dirty="0">
              <a:solidFill>
                <a:schemeClr val="tx1"/>
              </a:solidFill>
              <a:latin typeface="メイリオ" panose="020B0604030504040204" pitchFamily="50" charset="-128"/>
              <a:ea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定時決定されます。 </a:t>
            </a:r>
            <a:r>
              <a:rPr lang="en-US" altLang="ja-JP" sz="900" dirty="0">
                <a:solidFill>
                  <a:schemeClr val="tx1"/>
                </a:solidFill>
                <a:latin typeface="メイリオ" panose="020B0604030504040204" pitchFamily="50" charset="-128"/>
                <a:ea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rPr>
              <a:t>通常の定時決定では、標準報酬月額（</a:t>
            </a:r>
            <a:r>
              <a:rPr lang="en-US" altLang="ja-JP" sz="900" dirty="0">
                <a:solidFill>
                  <a:schemeClr val="tx1"/>
                </a:solidFill>
                <a:latin typeface="メイリオ" panose="020B0604030504040204" pitchFamily="50" charset="-128"/>
                <a:ea typeface="メイリオ" panose="020B0604030504040204" pitchFamily="50" charset="-128"/>
              </a:rPr>
              <a:t>220</a:t>
            </a:r>
            <a:r>
              <a:rPr lang="ja-JP" altLang="en-US" sz="900" dirty="0">
                <a:solidFill>
                  <a:schemeClr val="tx1"/>
                </a:solidFill>
                <a:latin typeface="メイリオ" panose="020B0604030504040204" pitchFamily="50" charset="-128"/>
                <a:ea typeface="メイリオ" panose="020B0604030504040204" pitchFamily="50" charset="-128"/>
              </a:rPr>
              <a:t>）で決定されます。</a:t>
            </a:r>
            <a:endParaRPr lang="en-US" altLang="ja-JP" sz="900" dirty="0">
              <a:solidFill>
                <a:schemeClr val="tx1"/>
              </a:solidFill>
              <a:latin typeface="メイリオ" panose="020B0604030504040204" pitchFamily="50" charset="-128"/>
              <a:ea typeface="メイリオ" panose="020B0604030504040204" pitchFamily="50" charset="-128"/>
            </a:endParaRPr>
          </a:p>
          <a:p>
            <a:endParaRPr lang="en-US" altLang="ja-JP" sz="2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ただし、定時決定の標準報酬月額（</a:t>
            </a:r>
            <a:r>
              <a:rPr lang="en-US" altLang="ja-JP" sz="900" b="1" dirty="0">
                <a:solidFill>
                  <a:schemeClr val="tx1"/>
                </a:solidFill>
                <a:latin typeface="メイリオ" panose="020B0604030504040204" pitchFamily="50" charset="-128"/>
                <a:ea typeface="メイリオ" panose="020B0604030504040204" pitchFamily="50" charset="-128"/>
              </a:rPr>
              <a:t>220</a:t>
            </a:r>
            <a:r>
              <a:rPr lang="ja-JP" altLang="en-US" sz="900" dirty="0">
                <a:solidFill>
                  <a:schemeClr val="tx1"/>
                </a:solidFill>
                <a:latin typeface="メイリオ" panose="020B0604030504040204" pitchFamily="50" charset="-128"/>
                <a:ea typeface="メイリオ" panose="020B0604030504040204" pitchFamily="50" charset="-128"/>
              </a:rPr>
              <a:t>）と８月の報酬より算定した標準報酬月額（</a:t>
            </a:r>
            <a:r>
              <a:rPr lang="en-US" altLang="ja-JP" sz="900" b="1" dirty="0">
                <a:solidFill>
                  <a:srgbClr val="FF0000"/>
                </a:solidFill>
                <a:latin typeface="メイリオ" panose="020B0604030504040204" pitchFamily="50" charset="-128"/>
                <a:ea typeface="メイリオ" panose="020B0604030504040204" pitchFamily="50" charset="-128"/>
              </a:rPr>
              <a:t>180</a:t>
            </a:r>
            <a:r>
              <a:rPr lang="ja-JP" altLang="en-US" sz="900" dirty="0">
                <a:solidFill>
                  <a:schemeClr val="tx1"/>
                </a:solidFill>
                <a:latin typeface="メイリオ" panose="020B0604030504040204" pitchFamily="50" charset="-128"/>
                <a:ea typeface="メイリオ" panose="020B0604030504040204" pitchFamily="50" charset="-128"/>
              </a:rPr>
              <a:t>）に、２等級差が生じる場合は、</a:t>
            </a:r>
            <a:endParaRPr lang="en-US" altLang="ja-JP" sz="900" dirty="0">
              <a:solidFill>
                <a:schemeClr val="tx1"/>
              </a:solidFill>
              <a:latin typeface="メイリオ" panose="020B0604030504040204" pitchFamily="50" charset="-128"/>
              <a:ea typeface="メイリオ" panose="020B0604030504040204" pitchFamily="50" charset="-128"/>
            </a:endParaRPr>
          </a:p>
          <a:p>
            <a:r>
              <a:rPr lang="ja-JP" altLang="en-US" sz="200" dirty="0">
                <a:solidFill>
                  <a:schemeClr val="tx1"/>
                </a:solidFill>
                <a:latin typeface="メイリオ" panose="020B0604030504040204" pitchFamily="50" charset="-128"/>
                <a:ea typeface="メイリオ" panose="020B0604030504040204" pitchFamily="50" charset="-128"/>
              </a:rPr>
              <a:t>　</a:t>
            </a:r>
            <a:endParaRPr lang="en-US" altLang="ja-JP" sz="2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定時決定の保険者算定を行うことで、</a:t>
            </a:r>
            <a:r>
              <a:rPr lang="ja-JP" altLang="en-US" sz="900" u="sng" dirty="0">
                <a:solidFill>
                  <a:schemeClr val="tx1"/>
                </a:solidFill>
                <a:latin typeface="メイリオ" panose="020B0604030504040204" pitchFamily="50" charset="-128"/>
                <a:ea typeface="メイリオ" panose="020B0604030504040204" pitchFamily="50" charset="-128"/>
              </a:rPr>
              <a:t>８月の報酬より算定した標準報酬月額</a:t>
            </a:r>
            <a:r>
              <a:rPr lang="ja-JP" altLang="en-US" sz="900" dirty="0">
                <a:solidFill>
                  <a:schemeClr val="tx1"/>
                </a:solidFill>
                <a:latin typeface="メイリオ" panose="020B0604030504040204" pitchFamily="50" charset="-128"/>
                <a:ea typeface="メイリオ" panose="020B0604030504040204" pitchFamily="50" charset="-128"/>
              </a:rPr>
              <a:t>（</a:t>
            </a:r>
            <a:r>
              <a:rPr lang="en-US" altLang="ja-JP" sz="900" b="1" dirty="0">
                <a:solidFill>
                  <a:srgbClr val="FF0000"/>
                </a:solidFill>
                <a:latin typeface="メイリオ" panose="020B0604030504040204" pitchFamily="50" charset="-128"/>
                <a:ea typeface="メイリオ" panose="020B0604030504040204" pitchFamily="50" charset="-128"/>
              </a:rPr>
              <a:t>180</a:t>
            </a:r>
            <a:r>
              <a:rPr lang="ja-JP" altLang="en-US" sz="900" dirty="0">
                <a:solidFill>
                  <a:schemeClr val="tx1"/>
                </a:solidFill>
                <a:latin typeface="メイリオ" panose="020B0604030504040204" pitchFamily="50" charset="-128"/>
                <a:ea typeface="メイリオ" panose="020B0604030504040204" pitchFamily="50" charset="-128"/>
              </a:rPr>
              <a:t>）で</a:t>
            </a:r>
            <a:r>
              <a:rPr lang="ja-JP" altLang="en-US" sz="900" u="sng" dirty="0">
                <a:solidFill>
                  <a:schemeClr val="tx1"/>
                </a:solidFill>
                <a:latin typeface="メイリオ" panose="020B0604030504040204" pitchFamily="50" charset="-128"/>
                <a:ea typeface="メイリオ" panose="020B0604030504040204" pitchFamily="50" charset="-128"/>
              </a:rPr>
              <a:t>定時決定することができます</a:t>
            </a:r>
            <a:r>
              <a:rPr lang="ja-JP" altLang="en-US" sz="900" dirty="0">
                <a:solidFill>
                  <a:schemeClr val="tx1"/>
                </a:solidFill>
                <a:latin typeface="メイリオ" panose="020B0604030504040204" pitchFamily="50" charset="-128"/>
                <a:ea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p:txBody>
      </p:sp>
      <p:sp>
        <p:nvSpPr>
          <p:cNvPr id="61" name="角丸四角形 111">
            <a:extLst>
              <a:ext uri="{FF2B5EF4-FFF2-40B4-BE49-F238E27FC236}">
                <a16:creationId xmlns:a16="http://schemas.microsoft.com/office/drawing/2014/main" id="{3F58B2F2-7E2E-4924-8FC7-33BF350F2627}"/>
              </a:ext>
            </a:extLst>
          </p:cNvPr>
          <p:cNvSpPr/>
          <p:nvPr/>
        </p:nvSpPr>
        <p:spPr>
          <a:xfrm>
            <a:off x="2479377" y="2403150"/>
            <a:ext cx="580503" cy="759929"/>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en-US" altLang="ja-JP" sz="1100" b="1" dirty="0"/>
              <a:t>(18</a:t>
            </a:r>
            <a:r>
              <a:rPr kumimoji="1" lang="ja-JP" altLang="en-US" sz="1100" b="1" dirty="0"/>
              <a:t>万</a:t>
            </a:r>
            <a:r>
              <a:rPr kumimoji="1" lang="en-US" altLang="ja-JP" sz="1100" b="1" dirty="0"/>
              <a:t>)</a:t>
            </a:r>
          </a:p>
          <a:p>
            <a:pPr algn="ctr"/>
            <a:r>
              <a:rPr kumimoji="1" lang="ja-JP" altLang="en-US" sz="1200" b="1" dirty="0"/>
              <a:t>休業手当</a:t>
            </a:r>
          </a:p>
        </p:txBody>
      </p:sp>
      <p:cxnSp>
        <p:nvCxnSpPr>
          <p:cNvPr id="207" name="直線コネクタ 206">
            <a:extLst>
              <a:ext uri="{FF2B5EF4-FFF2-40B4-BE49-F238E27FC236}">
                <a16:creationId xmlns:a16="http://schemas.microsoft.com/office/drawing/2014/main" id="{399756F5-4989-44F8-95FB-3361F5FCA533}"/>
              </a:ext>
            </a:extLst>
          </p:cNvPr>
          <p:cNvCxnSpPr>
            <a:cxnSpLocks/>
            <a:endCxn id="204" idx="0"/>
          </p:cNvCxnSpPr>
          <p:nvPr/>
        </p:nvCxnSpPr>
        <p:spPr>
          <a:xfrm>
            <a:off x="511751" y="3155711"/>
            <a:ext cx="6532200" cy="227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直線コネクタ 215">
            <a:extLst>
              <a:ext uri="{FF2B5EF4-FFF2-40B4-BE49-F238E27FC236}">
                <a16:creationId xmlns:a16="http://schemas.microsoft.com/office/drawing/2014/main" id="{8A2D751A-D3BD-4B91-91F6-056B5120AF2D}"/>
              </a:ext>
            </a:extLst>
          </p:cNvPr>
          <p:cNvCxnSpPr>
            <a:cxnSpLocks/>
          </p:cNvCxnSpPr>
          <p:nvPr/>
        </p:nvCxnSpPr>
        <p:spPr>
          <a:xfrm>
            <a:off x="1861324" y="2429041"/>
            <a:ext cx="1865063"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05B5AA74-A2DC-46C3-A927-2B143546CD0F}"/>
              </a:ext>
            </a:extLst>
          </p:cNvPr>
          <p:cNvCxnSpPr>
            <a:cxnSpLocks/>
          </p:cNvCxnSpPr>
          <p:nvPr/>
        </p:nvCxnSpPr>
        <p:spPr>
          <a:xfrm>
            <a:off x="3809864" y="2162013"/>
            <a:ext cx="1299863"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14F3BFA3-D9EB-4DB1-9C80-5D9B798FEC10}"/>
              </a:ext>
            </a:extLst>
          </p:cNvPr>
          <p:cNvCxnSpPr>
            <a:cxnSpLocks/>
          </p:cNvCxnSpPr>
          <p:nvPr/>
        </p:nvCxnSpPr>
        <p:spPr>
          <a:xfrm>
            <a:off x="3818255" y="2429041"/>
            <a:ext cx="1291472" cy="0"/>
          </a:xfrm>
          <a:prstGeom prst="line">
            <a:avLst/>
          </a:prstGeom>
          <a:ln w="19050">
            <a:solidFill>
              <a:srgbClr val="0000CC"/>
            </a:solidFill>
            <a:prstDash val="dash"/>
          </a:ln>
        </p:spPr>
        <p:style>
          <a:lnRef idx="1">
            <a:schemeClr val="accent1"/>
          </a:lnRef>
          <a:fillRef idx="0">
            <a:schemeClr val="accent1"/>
          </a:fillRef>
          <a:effectRef idx="0">
            <a:schemeClr val="accent1"/>
          </a:effectRef>
          <a:fontRef idx="minor">
            <a:schemeClr val="tx1"/>
          </a:fontRef>
        </p:style>
      </p:cxnSp>
      <p:sp>
        <p:nvSpPr>
          <p:cNvPr id="80" name="円形吹き出し 85">
            <a:extLst>
              <a:ext uri="{FF2B5EF4-FFF2-40B4-BE49-F238E27FC236}">
                <a16:creationId xmlns:a16="http://schemas.microsoft.com/office/drawing/2014/main" id="{217C97E9-76EE-4ECE-901C-AD5236778E91}"/>
              </a:ext>
            </a:extLst>
          </p:cNvPr>
          <p:cNvSpPr/>
          <p:nvPr/>
        </p:nvSpPr>
        <p:spPr>
          <a:xfrm>
            <a:off x="4180433" y="1540994"/>
            <a:ext cx="1175785" cy="539578"/>
          </a:xfrm>
          <a:prstGeom prst="wedgeEllipseCallout">
            <a:avLst>
              <a:gd name="adj1" fmla="val -40257"/>
              <a:gd name="adj2" fmla="val 104291"/>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100" b="1" dirty="0">
              <a:latin typeface="メイリオ" panose="020B0604030504040204" pitchFamily="50" charset="-128"/>
              <a:ea typeface="メイリオ" panose="020B0604030504040204" pitchFamily="50" charset="-128"/>
            </a:endParaRPr>
          </a:p>
        </p:txBody>
      </p:sp>
      <p:sp>
        <p:nvSpPr>
          <p:cNvPr id="81" name="テキスト ボックス 80">
            <a:extLst>
              <a:ext uri="{FF2B5EF4-FFF2-40B4-BE49-F238E27FC236}">
                <a16:creationId xmlns:a16="http://schemas.microsoft.com/office/drawing/2014/main" id="{F9CFC7F5-98C2-40EA-BE18-AC6E19ACE6E9}"/>
              </a:ext>
            </a:extLst>
          </p:cNvPr>
          <p:cNvSpPr txBox="1"/>
          <p:nvPr/>
        </p:nvSpPr>
        <p:spPr>
          <a:xfrm>
            <a:off x="4087549" y="1619577"/>
            <a:ext cx="1358075" cy="430887"/>
          </a:xfrm>
          <a:prstGeom prst="rect">
            <a:avLst/>
          </a:prstGeom>
          <a:noFill/>
        </p:spPr>
        <p:txBody>
          <a:bodyPr wrap="square" rtlCol="0">
            <a:spAutoFit/>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rPr>
              <a:t>定時決定を８月</a:t>
            </a:r>
            <a:endParaRPr kumimoji="1" lang="en-US" altLang="ja-JP" sz="11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100" b="1" dirty="0">
                <a:solidFill>
                  <a:schemeClr val="bg1"/>
                </a:solidFill>
                <a:latin typeface="メイリオ" panose="020B0604030504040204" pitchFamily="50" charset="-128"/>
                <a:ea typeface="メイリオ" panose="020B0604030504040204" pitchFamily="50" charset="-128"/>
              </a:rPr>
              <a:t>の報酬で決定</a:t>
            </a:r>
          </a:p>
        </p:txBody>
      </p:sp>
      <p:grpSp>
        <p:nvGrpSpPr>
          <p:cNvPr id="86" name="グループ化 85">
            <a:extLst>
              <a:ext uri="{FF2B5EF4-FFF2-40B4-BE49-F238E27FC236}">
                <a16:creationId xmlns:a16="http://schemas.microsoft.com/office/drawing/2014/main" id="{8DACA8A6-614C-4E84-8E8A-BF79F6991D6B}"/>
              </a:ext>
            </a:extLst>
          </p:cNvPr>
          <p:cNvGrpSpPr/>
          <p:nvPr/>
        </p:nvGrpSpPr>
        <p:grpSpPr>
          <a:xfrm>
            <a:off x="220209" y="9689876"/>
            <a:ext cx="7467062" cy="846789"/>
            <a:chOff x="273418" y="8591885"/>
            <a:chExt cx="7403796" cy="846789"/>
          </a:xfrm>
        </p:grpSpPr>
        <p:grpSp>
          <p:nvGrpSpPr>
            <p:cNvPr id="87" name="グループ化 86">
              <a:extLst>
                <a:ext uri="{FF2B5EF4-FFF2-40B4-BE49-F238E27FC236}">
                  <a16:creationId xmlns:a16="http://schemas.microsoft.com/office/drawing/2014/main" id="{4CD25308-496E-4B38-B09F-E55BE31AEB6F}"/>
                </a:ext>
              </a:extLst>
            </p:cNvPr>
            <p:cNvGrpSpPr/>
            <p:nvPr/>
          </p:nvGrpSpPr>
          <p:grpSpPr>
            <a:xfrm>
              <a:off x="273418" y="8832702"/>
              <a:ext cx="7403796" cy="605972"/>
              <a:chOff x="214805" y="8457658"/>
              <a:chExt cx="7403796" cy="595990"/>
            </a:xfrm>
          </p:grpSpPr>
          <p:sp>
            <p:nvSpPr>
              <p:cNvPr id="89" name="テキスト ボックス 88">
                <a:extLst>
                  <a:ext uri="{FF2B5EF4-FFF2-40B4-BE49-F238E27FC236}">
                    <a16:creationId xmlns:a16="http://schemas.microsoft.com/office/drawing/2014/main" id="{FF9D455D-D52C-4862-AAF2-2876C5EF799B}"/>
                  </a:ext>
                </a:extLst>
              </p:cNvPr>
              <p:cNvSpPr txBox="1"/>
              <p:nvPr/>
            </p:nvSpPr>
            <p:spPr>
              <a:xfrm>
                <a:off x="214805" y="8501208"/>
                <a:ext cx="7403796" cy="552440"/>
              </a:xfrm>
              <a:prstGeom prst="rect">
                <a:avLst/>
              </a:prstGeom>
              <a:noFill/>
            </p:spPr>
            <p:txBody>
              <a:bodyPr wrap="square" rtlCol="0">
                <a:spAutoFit/>
              </a:bodyPr>
              <a:lstStyle/>
              <a:p>
                <a:pPr>
                  <a:lnSpc>
                    <a:spcPts val="1400"/>
                  </a:lnSpc>
                  <a:spcBef>
                    <a:spcPts val="600"/>
                  </a:spcBef>
                </a:pPr>
                <a:r>
                  <a:rPr kumimoji="1" lang="ja-JP" altLang="en-US" sz="900" b="1"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月額変更届（特例改定用）に申立書を添付し千葉県トラック健康保険組合に申請してください。</a:t>
                </a:r>
                <a:endParaRPr kumimoji="1" lang="en-US" altLang="ja-JP" sz="900" dirty="0">
                  <a:latin typeface="メイリオ" panose="020B0604030504040204" pitchFamily="50" charset="-128"/>
                  <a:ea typeface="メイリオ" panose="020B0604030504040204" pitchFamily="50" charset="-128"/>
                </a:endParaRPr>
              </a:p>
              <a:p>
                <a:pPr>
                  <a:spcBef>
                    <a:spcPts val="100"/>
                  </a:spcBef>
                </a:pPr>
                <a:r>
                  <a:rPr kumimoji="1" lang="ja-JP" altLang="en-US" sz="900" dirty="0">
                    <a:latin typeface="メイリオ" panose="020B0604030504040204" pitchFamily="50" charset="-128"/>
                    <a:ea typeface="メイリオ" panose="020B0604030504040204" pitchFamily="50" charset="-128"/>
                  </a:rPr>
                  <a:t>　　  </a:t>
                </a:r>
                <a:r>
                  <a:rPr kumimoji="1" lang="en-US" altLang="ja-JP" sz="900" dirty="0">
                    <a:solidFill>
                      <a:prstClr val="black"/>
                    </a:solidFill>
                    <a:latin typeface="メイリオ" panose="020B0604030504040204" pitchFamily="50" charset="-128"/>
                    <a:ea typeface="メイリオ" panose="020B0604030504040204" pitchFamily="50" charset="-128"/>
                  </a:rPr>
                  <a:t>※</a:t>
                </a:r>
                <a:r>
                  <a:rPr kumimoji="1" lang="ja-JP" altLang="en-US" sz="900" dirty="0">
                    <a:solidFill>
                      <a:prstClr val="black"/>
                    </a:solidFill>
                    <a:latin typeface="メイリオ" panose="020B0604030504040204" pitchFamily="50" charset="-128"/>
                    <a:ea typeface="メイリオ" panose="020B0604030504040204" pitchFamily="50" charset="-128"/>
                  </a:rPr>
                  <a:t>本特例措置は、同一の被保険者について複数回申請を行うことはできません。</a:t>
                </a:r>
                <a:endParaRPr kumimoji="1" lang="en-US" altLang="ja-JP" sz="900" dirty="0">
                  <a:solidFill>
                    <a:prstClr val="black"/>
                  </a:solidFill>
                  <a:latin typeface="メイリオ" panose="020B0604030504040204" pitchFamily="50" charset="-128"/>
                  <a:ea typeface="メイリオ" panose="020B0604030504040204" pitchFamily="50" charset="-128"/>
                </a:endParaRPr>
              </a:p>
              <a:p>
                <a:r>
                  <a:rPr kumimoji="1" lang="en-US" altLang="ja-JP" sz="900" dirty="0">
                    <a:solidFill>
                      <a:prstClr val="black"/>
                    </a:solidFill>
                    <a:latin typeface="メイリオ" panose="020B0604030504040204" pitchFamily="50" charset="-128"/>
                    <a:ea typeface="メイリオ" panose="020B0604030504040204" pitchFamily="50" charset="-128"/>
                  </a:rPr>
                  <a:t>        ※</a:t>
                </a:r>
                <a:r>
                  <a:rPr kumimoji="1" lang="ja-JP" altLang="en-US" sz="900" dirty="0">
                    <a:solidFill>
                      <a:prstClr val="black"/>
                    </a:solidFill>
                    <a:latin typeface="メイリオ" panose="020B0604030504040204" pitchFamily="50" charset="-128"/>
                    <a:ea typeface="メイリオ" panose="020B0604030504040204" pitchFamily="50" charset="-128"/>
                  </a:rPr>
                  <a:t>「対象となる方」の</a:t>
                </a:r>
                <a:r>
                  <a:rPr kumimoji="1" lang="en-US" altLang="ja-JP" sz="900" dirty="0">
                    <a:solidFill>
                      <a:prstClr val="black"/>
                    </a:solidFill>
                    <a:latin typeface="メイリオ" panose="020B0604030504040204" pitchFamily="50" charset="-128"/>
                    <a:ea typeface="メイリオ" panose="020B0604030504040204" pitchFamily="50" charset="-128"/>
                  </a:rPr>
                  <a:t>(2)</a:t>
                </a:r>
                <a:r>
                  <a:rPr kumimoji="1" lang="ja-JP" altLang="en-US" sz="900" dirty="0">
                    <a:solidFill>
                      <a:prstClr val="black"/>
                    </a:solidFill>
                    <a:latin typeface="メイリオ" panose="020B0604030504040204" pitchFamily="50" charset="-128"/>
                    <a:ea typeface="メイリオ" panose="020B0604030504040204" pitchFamily="50" charset="-128"/>
                  </a:rPr>
                  <a:t>に該当する方は、月額変更届（特例改定用）の備考欄のうち「</a:t>
                </a:r>
                <a:r>
                  <a:rPr kumimoji="1" lang="en-US" altLang="ja-JP" sz="900" dirty="0">
                    <a:solidFill>
                      <a:prstClr val="black"/>
                    </a:solidFill>
                    <a:latin typeface="メイリオ" panose="020B0604030504040204" pitchFamily="50" charset="-128"/>
                    <a:ea typeface="メイリオ" panose="020B0604030504040204" pitchFamily="50" charset="-128"/>
                  </a:rPr>
                  <a:t>7.</a:t>
                </a:r>
                <a:r>
                  <a:rPr kumimoji="1" lang="ja-JP" altLang="en-US" sz="900" dirty="0">
                    <a:solidFill>
                      <a:prstClr val="black"/>
                    </a:solidFill>
                    <a:latin typeface="メイリオ" panose="020B0604030504040204" pitchFamily="50" charset="-128"/>
                    <a:ea typeface="メイリオ" panose="020B0604030504040204" pitchFamily="50" charset="-128"/>
                  </a:rPr>
                  <a:t>定時決定」に○を記載してください。</a:t>
                </a:r>
                <a:endParaRPr kumimoji="1" lang="en-US" altLang="ja-JP" sz="900" dirty="0">
                  <a:latin typeface="メイリオ" panose="020B0604030504040204" pitchFamily="50" charset="-128"/>
                  <a:ea typeface="メイリオ" panose="020B0604030504040204" pitchFamily="50" charset="-128"/>
                </a:endParaRPr>
              </a:p>
            </p:txBody>
          </p:sp>
          <p:cxnSp>
            <p:nvCxnSpPr>
              <p:cNvPr id="90" name="直線コネクタ 89">
                <a:extLst>
                  <a:ext uri="{FF2B5EF4-FFF2-40B4-BE49-F238E27FC236}">
                    <a16:creationId xmlns:a16="http://schemas.microsoft.com/office/drawing/2014/main" id="{1E7F2788-7CE8-4F26-9328-C755823845EB}"/>
                  </a:ext>
                </a:extLst>
              </p:cNvPr>
              <p:cNvCxnSpPr/>
              <p:nvPr/>
            </p:nvCxnSpPr>
            <p:spPr>
              <a:xfrm>
                <a:off x="406153" y="8457658"/>
                <a:ext cx="6793826"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88" name="角丸四角形 178">
              <a:extLst>
                <a:ext uri="{FF2B5EF4-FFF2-40B4-BE49-F238E27FC236}">
                  <a16:creationId xmlns:a16="http://schemas.microsoft.com/office/drawing/2014/main" id="{2B4B9B3C-5814-4699-B9EF-26C771E08C58}"/>
                </a:ext>
              </a:extLst>
            </p:cNvPr>
            <p:cNvSpPr/>
            <p:nvPr/>
          </p:nvSpPr>
          <p:spPr>
            <a:xfrm>
              <a:off x="306456" y="8591885"/>
              <a:ext cx="2444664" cy="247995"/>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(1)	,(2) </a:t>
              </a:r>
              <a:r>
                <a:rPr lang="ja-JP" altLang="en-US" sz="1200" b="1" dirty="0">
                  <a:latin typeface="メイリオ" panose="020B0604030504040204" pitchFamily="50" charset="-128"/>
                  <a:ea typeface="メイリオ" panose="020B0604030504040204" pitchFamily="50" charset="-128"/>
                </a:rPr>
                <a:t>の</a:t>
              </a:r>
              <a:r>
                <a:rPr lang="ja-JP" altLang="en-US" sz="1400" b="1" dirty="0">
                  <a:latin typeface="メイリオ" panose="020B0604030504040204" pitchFamily="50" charset="-128"/>
                  <a:ea typeface="メイリオ" panose="020B0604030504040204" pitchFamily="50" charset="-128"/>
                </a:rPr>
                <a:t>申請手続について</a:t>
              </a:r>
            </a:p>
          </p:txBody>
        </p:sp>
      </p:grpSp>
      <p:sp>
        <p:nvSpPr>
          <p:cNvPr id="92" name="テキスト ボックス 91">
            <a:extLst>
              <a:ext uri="{FF2B5EF4-FFF2-40B4-BE49-F238E27FC236}">
                <a16:creationId xmlns:a16="http://schemas.microsoft.com/office/drawing/2014/main" id="{B70B408C-F414-40C7-8E59-A79B979DDEE4}"/>
              </a:ext>
            </a:extLst>
          </p:cNvPr>
          <p:cNvSpPr txBox="1"/>
          <p:nvPr/>
        </p:nvSpPr>
        <p:spPr>
          <a:xfrm>
            <a:off x="290093" y="1825519"/>
            <a:ext cx="915962" cy="261610"/>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標報 </a:t>
            </a:r>
            <a:r>
              <a:rPr kumimoji="1" lang="en-US" altLang="ja-JP" sz="1050" dirty="0">
                <a:latin typeface="メイリオ" panose="020B0604030504040204" pitchFamily="50" charset="-128"/>
                <a:ea typeface="メイリオ" panose="020B0604030504040204" pitchFamily="50" charset="-128"/>
              </a:rPr>
              <a:t>300</a:t>
            </a:r>
            <a:endParaRPr kumimoji="1" lang="ja-JP" altLang="en-US" sz="1050" dirty="0">
              <a:latin typeface="メイリオ" panose="020B0604030504040204" pitchFamily="50" charset="-128"/>
              <a:ea typeface="メイリオ" panose="020B0604030504040204" pitchFamily="50" charset="-128"/>
            </a:endParaRPr>
          </a:p>
        </p:txBody>
      </p:sp>
      <p:sp>
        <p:nvSpPr>
          <p:cNvPr id="93" name="テキスト ボックス 92">
            <a:extLst>
              <a:ext uri="{FF2B5EF4-FFF2-40B4-BE49-F238E27FC236}">
                <a16:creationId xmlns:a16="http://schemas.microsoft.com/office/drawing/2014/main" id="{5A4E40E8-1B49-4A1C-842D-FD0EA98B00CB}"/>
              </a:ext>
            </a:extLst>
          </p:cNvPr>
          <p:cNvSpPr txBox="1"/>
          <p:nvPr/>
        </p:nvSpPr>
        <p:spPr>
          <a:xfrm>
            <a:off x="1728615" y="2215719"/>
            <a:ext cx="915962" cy="261610"/>
          </a:xfrm>
          <a:prstGeom prst="rect">
            <a:avLst/>
          </a:prstGeom>
          <a:noFill/>
        </p:spPr>
        <p:txBody>
          <a:bodyPr wrap="square" rtlCol="0">
            <a:spAutoFit/>
          </a:bodyPr>
          <a:lstStyle/>
          <a:p>
            <a:r>
              <a:rPr kumimoji="1" lang="ja-JP" altLang="en-US" sz="1050" dirty="0">
                <a:solidFill>
                  <a:srgbClr val="FF0000"/>
                </a:solidFill>
                <a:latin typeface="メイリオ" panose="020B0604030504040204" pitchFamily="50" charset="-128"/>
                <a:ea typeface="メイリオ" panose="020B0604030504040204" pitchFamily="50" charset="-128"/>
              </a:rPr>
              <a:t>標報 </a:t>
            </a:r>
            <a:r>
              <a:rPr kumimoji="1" lang="en-US" altLang="ja-JP" sz="1050" dirty="0">
                <a:solidFill>
                  <a:srgbClr val="FF0000"/>
                </a:solidFill>
                <a:latin typeface="メイリオ" panose="020B0604030504040204" pitchFamily="50" charset="-128"/>
                <a:ea typeface="メイリオ" panose="020B0604030504040204" pitchFamily="50" charset="-128"/>
              </a:rPr>
              <a:t>180</a:t>
            </a:r>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sp>
        <p:nvSpPr>
          <p:cNvPr id="95" name="テキスト ボックス 94">
            <a:extLst>
              <a:ext uri="{FF2B5EF4-FFF2-40B4-BE49-F238E27FC236}">
                <a16:creationId xmlns:a16="http://schemas.microsoft.com/office/drawing/2014/main" id="{218EA6ED-C5F1-4BE7-87A2-419D8C55A99C}"/>
              </a:ext>
            </a:extLst>
          </p:cNvPr>
          <p:cNvSpPr txBox="1"/>
          <p:nvPr/>
        </p:nvSpPr>
        <p:spPr>
          <a:xfrm>
            <a:off x="3643057" y="2199773"/>
            <a:ext cx="915962" cy="261610"/>
          </a:xfrm>
          <a:prstGeom prst="rect">
            <a:avLst/>
          </a:prstGeom>
          <a:noFill/>
        </p:spPr>
        <p:txBody>
          <a:bodyPr wrap="square" rtlCol="0">
            <a:spAutoFit/>
          </a:bodyPr>
          <a:lstStyle/>
          <a:p>
            <a:r>
              <a:rPr kumimoji="1" lang="ja-JP" altLang="en-US" sz="1050" dirty="0">
                <a:solidFill>
                  <a:srgbClr val="FF0000"/>
                </a:solidFill>
                <a:latin typeface="メイリオ" panose="020B0604030504040204" pitchFamily="50" charset="-128"/>
                <a:ea typeface="メイリオ" panose="020B0604030504040204" pitchFamily="50" charset="-128"/>
              </a:rPr>
              <a:t>標報 </a:t>
            </a:r>
            <a:r>
              <a:rPr kumimoji="1" lang="en-US" altLang="ja-JP" sz="1050" dirty="0">
                <a:solidFill>
                  <a:srgbClr val="FF0000"/>
                </a:solidFill>
                <a:latin typeface="メイリオ" panose="020B0604030504040204" pitchFamily="50" charset="-128"/>
                <a:ea typeface="メイリオ" panose="020B0604030504040204" pitchFamily="50" charset="-128"/>
              </a:rPr>
              <a:t>180</a:t>
            </a:r>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graphicFrame>
        <p:nvGraphicFramePr>
          <p:cNvPr id="97" name="表 96">
            <a:extLst>
              <a:ext uri="{FF2B5EF4-FFF2-40B4-BE49-F238E27FC236}">
                <a16:creationId xmlns:a16="http://schemas.microsoft.com/office/drawing/2014/main" id="{0D19FC80-AD13-4A6F-A543-9A8DCCCF2D3C}"/>
              </a:ext>
            </a:extLst>
          </p:cNvPr>
          <p:cNvGraphicFramePr>
            <a:graphicFrameLocks noGrp="1"/>
          </p:cNvGraphicFramePr>
          <p:nvPr>
            <p:extLst>
              <p:ext uri="{D42A27DB-BD31-4B8C-83A1-F6EECF244321}">
                <p14:modId xmlns:p14="http://schemas.microsoft.com/office/powerpoint/2010/main" val="4263908967"/>
              </p:ext>
            </p:extLst>
          </p:nvPr>
        </p:nvGraphicFramePr>
        <p:xfrm>
          <a:off x="282435" y="6936687"/>
          <a:ext cx="6952576" cy="1059180"/>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305497">
                <a:tc>
                  <a:txBody>
                    <a:bodyPr/>
                    <a:lstStyle/>
                    <a:p>
                      <a:pPr>
                        <a:lnSpc>
                          <a:spcPct val="150000"/>
                        </a:lnSpc>
                      </a:pPr>
                      <a:r>
                        <a:rPr kumimoji="1" lang="ja-JP" altLang="en-US" sz="1000" b="1" u="none" dirty="0">
                          <a:solidFill>
                            <a:schemeClr val="tx1"/>
                          </a:solidFill>
                          <a:latin typeface="メイリオ" panose="020B0604030504040204" pitchFamily="50" charset="-128"/>
                          <a:ea typeface="メイリオ" panose="020B0604030504040204" pitchFamily="50" charset="-128"/>
                        </a:rPr>
                        <a:t>Ｑ１</a:t>
                      </a:r>
                      <a:r>
                        <a:rPr kumimoji="1" lang="ja-JP" altLang="en-US" sz="1000" b="1" dirty="0">
                          <a:solidFill>
                            <a:schemeClr val="tx1"/>
                          </a:solidFill>
                          <a:latin typeface="メイリオ" panose="020B0604030504040204" pitchFamily="50" charset="-128"/>
                          <a:ea typeface="メイリオ" panose="020B0604030504040204" pitchFamily="50" charset="-128"/>
                        </a:rPr>
                        <a:t>　</a:t>
                      </a:r>
                      <a:r>
                        <a:rPr kumimoji="1" lang="ja-JP" altLang="en-US" sz="1000" b="0" dirty="0">
                          <a:solidFill>
                            <a:schemeClr val="tx1"/>
                          </a:solidFill>
                          <a:latin typeface="メイリオ" panose="020B0604030504040204" pitchFamily="50" charset="-128"/>
                          <a:ea typeface="メイリオ" panose="020B0604030504040204" pitchFamily="50" charset="-128"/>
                        </a:rPr>
                        <a:t>４～５月を急減月として特例改定を行った場合であって、定時決定による標準報酬月額と比較して、８月におけ</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000" b="0" dirty="0">
                          <a:solidFill>
                            <a:schemeClr val="tx1"/>
                          </a:solidFill>
                          <a:latin typeface="メイリオ" panose="020B0604030504040204" pitchFamily="50" charset="-128"/>
                          <a:ea typeface="メイリオ" panose="020B0604030504040204" pitchFamily="50" charset="-128"/>
                        </a:rPr>
                        <a:t>　　</a:t>
                      </a:r>
                      <a:r>
                        <a:rPr kumimoji="1" lang="ja-JP" altLang="en-US" sz="1000" b="0" dirty="0" err="1">
                          <a:solidFill>
                            <a:schemeClr val="tx1"/>
                          </a:solidFill>
                          <a:latin typeface="メイリオ" panose="020B0604030504040204" pitchFamily="50" charset="-128"/>
                          <a:ea typeface="メイリオ" panose="020B0604030504040204" pitchFamily="50" charset="-128"/>
                        </a:rPr>
                        <a:t>る</a:t>
                      </a:r>
                      <a:r>
                        <a:rPr kumimoji="1" lang="ja-JP" altLang="en-US" sz="1000" b="0" dirty="0">
                          <a:solidFill>
                            <a:schemeClr val="tx1"/>
                          </a:solidFill>
                          <a:latin typeface="メイリオ" panose="020B0604030504040204" pitchFamily="50" charset="-128"/>
                          <a:ea typeface="メイリオ" panose="020B0604030504040204" pitchFamily="50" charset="-128"/>
                        </a:rPr>
                        <a:t>報酬の総額に基づく標準報酬月額が２等級以上低いときは、必ず定時決定の特例の届出を行う必要がありますか。</a:t>
                      </a:r>
                    </a:p>
                  </a:txBody>
                  <a:tcPr>
                    <a:solidFill>
                      <a:schemeClr val="bg1">
                        <a:lumMod val="85000"/>
                      </a:schemeClr>
                    </a:solidFill>
                  </a:tcPr>
                </a:tc>
                <a:extLst>
                  <a:ext uri="{0D108BD9-81ED-4DB2-BD59-A6C34878D82A}">
                    <a16:rowId xmlns:a16="http://schemas.microsoft.com/office/drawing/2014/main" val="2956154424"/>
                  </a:ext>
                </a:extLst>
              </a:tr>
              <a:tr h="512919">
                <a:tc>
                  <a:txBody>
                    <a:bodyPr/>
                    <a:lstStyle/>
                    <a:p>
                      <a:pPr marL="265113" marR="0" lvl="0" indent="-265113" algn="l" defTabSz="755650" rtl="0" eaLnBrk="1" fontAlgn="auto" latinLnBrk="0" hangingPunct="1">
                        <a:lnSpc>
                          <a:spcPct val="150000"/>
                        </a:lnSpc>
                        <a:spcBef>
                          <a:spcPts val="0"/>
                        </a:spcBef>
                        <a:spcAft>
                          <a:spcPts val="0"/>
                        </a:spcAft>
                        <a:buClrTx/>
                        <a:buSzTx/>
                        <a:buFontTx/>
                        <a:buNone/>
                        <a:tabLst/>
                        <a:defRPr/>
                      </a:pPr>
                      <a:r>
                        <a:rPr kumimoji="1" lang="ja-JP" altLang="en-US" sz="1000" b="1" u="none" dirty="0">
                          <a:solidFill>
                            <a:schemeClr val="tx1"/>
                          </a:solidFill>
                          <a:latin typeface="メイリオ" panose="020B0604030504040204" pitchFamily="50" charset="-128"/>
                          <a:ea typeface="メイリオ" panose="020B0604030504040204" pitchFamily="50" charset="-128"/>
                        </a:rPr>
                        <a:t>Ａ１　</a:t>
                      </a:r>
                      <a:r>
                        <a:rPr kumimoji="1" lang="ja-JP" altLang="en-US" sz="1000" b="0" u="none" dirty="0">
                          <a:solidFill>
                            <a:schemeClr val="tx1"/>
                          </a:solidFill>
                          <a:latin typeface="メイリオ" panose="020B0604030504040204" pitchFamily="50" charset="-128"/>
                          <a:ea typeface="メイリオ" panose="020B0604030504040204" pitchFamily="50" charset="-128"/>
                        </a:rPr>
                        <a:t>必ずしも定時決定の特例の届出を行う必要はありません。（届出は任意）</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265113" marR="0" lvl="0" indent="-265113" algn="l" defTabSz="755650" rtl="0" eaLnBrk="1" fontAlgn="auto" latinLnBrk="0" hangingPunct="1">
                        <a:lnSpc>
                          <a:spcPct val="15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届出がない場合は、通常の定時決定に基づいて標準報酬月額を決定することになります。</a:t>
                      </a:r>
                      <a:endParaRPr kumimoji="1" lang="ja-JP" altLang="en-US" sz="1000" b="0" dirty="0">
                        <a:latin typeface="メイリオ" panose="020B0604030504040204" pitchFamily="50" charset="-128"/>
                        <a:ea typeface="メイリオ" panose="020B0604030504040204" pitchFamily="50" charset="-128"/>
                      </a:endParaRP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cxnSp>
        <p:nvCxnSpPr>
          <p:cNvPr id="98" name="直線コネクタ 97">
            <a:extLst>
              <a:ext uri="{FF2B5EF4-FFF2-40B4-BE49-F238E27FC236}">
                <a16:creationId xmlns:a16="http://schemas.microsoft.com/office/drawing/2014/main" id="{844AA67F-B48E-4028-B711-0A768CFF2B4B}"/>
              </a:ext>
            </a:extLst>
          </p:cNvPr>
          <p:cNvCxnSpPr/>
          <p:nvPr/>
        </p:nvCxnSpPr>
        <p:spPr>
          <a:xfrm>
            <a:off x="468644" y="6867345"/>
            <a:ext cx="6793826"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99" name="角丸四角形 90">
            <a:extLst>
              <a:ext uri="{FF2B5EF4-FFF2-40B4-BE49-F238E27FC236}">
                <a16:creationId xmlns:a16="http://schemas.microsoft.com/office/drawing/2014/main" id="{1017E48A-9CFB-41C2-B4C9-B96585DEC829}"/>
              </a:ext>
            </a:extLst>
          </p:cNvPr>
          <p:cNvSpPr/>
          <p:nvPr/>
        </p:nvSpPr>
        <p:spPr>
          <a:xfrm>
            <a:off x="310334" y="6636172"/>
            <a:ext cx="2444664" cy="247995"/>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rPr>
              <a:t>FAQ</a:t>
            </a:r>
            <a:endParaRPr lang="ja-JP" altLang="en-US" sz="1400" b="1" dirty="0">
              <a:latin typeface="メイリオ" panose="020B0604030504040204" pitchFamily="50" charset="-128"/>
              <a:ea typeface="メイリオ" panose="020B0604030504040204" pitchFamily="50" charset="-128"/>
            </a:endParaRPr>
          </a:p>
        </p:txBody>
      </p:sp>
      <p:graphicFrame>
        <p:nvGraphicFramePr>
          <p:cNvPr id="100" name="表 99">
            <a:extLst>
              <a:ext uri="{FF2B5EF4-FFF2-40B4-BE49-F238E27FC236}">
                <a16:creationId xmlns:a16="http://schemas.microsoft.com/office/drawing/2014/main" id="{CB5F2276-70B5-4C2F-8F8B-3F7C70A3F64F}"/>
              </a:ext>
            </a:extLst>
          </p:cNvPr>
          <p:cNvGraphicFramePr>
            <a:graphicFrameLocks noGrp="1"/>
          </p:cNvGraphicFramePr>
          <p:nvPr>
            <p:extLst>
              <p:ext uri="{D42A27DB-BD31-4B8C-83A1-F6EECF244321}">
                <p14:modId xmlns:p14="http://schemas.microsoft.com/office/powerpoint/2010/main" val="2787340855"/>
              </p:ext>
            </p:extLst>
          </p:nvPr>
        </p:nvGraphicFramePr>
        <p:xfrm>
          <a:off x="275180" y="8076061"/>
          <a:ext cx="6952576" cy="1516380"/>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305497">
                <a:tc>
                  <a:txBody>
                    <a:bodyPr/>
                    <a:lstStyle/>
                    <a:p>
                      <a:pPr>
                        <a:lnSpc>
                          <a:spcPct val="150000"/>
                        </a:lnSpc>
                      </a:pPr>
                      <a:r>
                        <a:rPr kumimoji="1" lang="ja-JP" altLang="en-US" sz="1000" b="1" u="none" dirty="0">
                          <a:solidFill>
                            <a:schemeClr val="tx1"/>
                          </a:solidFill>
                          <a:latin typeface="メイリオ" panose="020B0604030504040204" pitchFamily="50" charset="-128"/>
                          <a:ea typeface="メイリオ" panose="020B0604030504040204" pitchFamily="50" charset="-128"/>
                        </a:rPr>
                        <a:t>Ｑ２</a:t>
                      </a:r>
                      <a:r>
                        <a:rPr kumimoji="1" lang="ja-JP" altLang="en-US" sz="1000" b="1" dirty="0">
                          <a:solidFill>
                            <a:schemeClr val="tx1"/>
                          </a:solidFill>
                          <a:latin typeface="メイリオ" panose="020B0604030504040204" pitchFamily="50" charset="-128"/>
                          <a:ea typeface="メイリオ" panose="020B0604030504040204" pitchFamily="50" charset="-128"/>
                        </a:rPr>
                        <a:t>　</a:t>
                      </a:r>
                      <a:r>
                        <a:rPr kumimoji="1" lang="ja-JP" altLang="en-US" sz="1000" b="0" dirty="0">
                          <a:solidFill>
                            <a:schemeClr val="tx1"/>
                          </a:solidFill>
                          <a:latin typeface="メイリオ" panose="020B0604030504040204" pitchFamily="50" charset="-128"/>
                          <a:ea typeface="メイリオ" panose="020B0604030504040204" pitchFamily="50" charset="-128"/>
                        </a:rPr>
                        <a:t>８月の報酬の総額に基づく定時決定の特例により標準報酬月額の決定を行った場合に、９月以降、さらに休業に</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000" b="0" dirty="0">
                          <a:solidFill>
                            <a:schemeClr val="tx1"/>
                          </a:solidFill>
                          <a:latin typeface="メイリオ" panose="020B0604030504040204" pitchFamily="50" charset="-128"/>
                          <a:ea typeface="メイリオ" panose="020B0604030504040204" pitchFamily="50" charset="-128"/>
                        </a:rPr>
                        <a:t>　　よる報酬の低下があった際には、当該月を急減月とした特例改定の届出ができますか。</a:t>
                      </a:r>
                    </a:p>
                  </a:txBody>
                  <a:tcPr>
                    <a:solidFill>
                      <a:schemeClr val="bg1">
                        <a:lumMod val="85000"/>
                      </a:schemeClr>
                    </a:solidFill>
                  </a:tcPr>
                </a:tc>
                <a:extLst>
                  <a:ext uri="{0D108BD9-81ED-4DB2-BD59-A6C34878D82A}">
                    <a16:rowId xmlns:a16="http://schemas.microsoft.com/office/drawing/2014/main" val="2956154424"/>
                  </a:ext>
                </a:extLst>
              </a:tr>
              <a:tr h="512919">
                <a:tc>
                  <a:txBody>
                    <a:bodyPr/>
                    <a:lstStyle/>
                    <a:p>
                      <a:pPr marL="265113" marR="0" lvl="0" indent="-265113" algn="l" defTabSz="755650" rtl="0" eaLnBrk="1" fontAlgn="auto" latinLnBrk="0" hangingPunct="1">
                        <a:lnSpc>
                          <a:spcPct val="150000"/>
                        </a:lnSpc>
                        <a:spcBef>
                          <a:spcPts val="0"/>
                        </a:spcBef>
                        <a:spcAft>
                          <a:spcPts val="0"/>
                        </a:spcAft>
                        <a:buClrTx/>
                        <a:buSzTx/>
                        <a:buFontTx/>
                        <a:buNone/>
                        <a:tabLst/>
                        <a:defRPr/>
                      </a:pPr>
                      <a:r>
                        <a:rPr kumimoji="1" lang="ja-JP" altLang="en-US" sz="1000" b="1" u="none" dirty="0">
                          <a:solidFill>
                            <a:schemeClr val="tx1"/>
                          </a:solidFill>
                          <a:latin typeface="メイリオ" panose="020B0604030504040204" pitchFamily="50" charset="-128"/>
                          <a:ea typeface="メイリオ" panose="020B0604030504040204" pitchFamily="50" charset="-128"/>
                        </a:rPr>
                        <a:t>Ａ２　</a:t>
                      </a:r>
                      <a:r>
                        <a:rPr kumimoji="1" lang="ja-JP" altLang="en-US" sz="1000" b="0" u="none" dirty="0">
                          <a:solidFill>
                            <a:schemeClr val="tx1"/>
                          </a:solidFill>
                          <a:latin typeface="メイリオ" panose="020B0604030504040204" pitchFamily="50" charset="-128"/>
                          <a:ea typeface="メイリオ" panose="020B0604030504040204" pitchFamily="50" charset="-128"/>
                        </a:rPr>
                        <a:t>今般新たに設けた特例措置は、保険料の賦課や給付、給与事務の複雑化、不安定化等を防ぐため、同一の被保険者について複数回の特例措置を行うことはできない取扱いとしています。</a:t>
                      </a:r>
                    </a:p>
                    <a:p>
                      <a:pPr marL="265113" marR="0" lvl="0" indent="-265113" algn="l" defTabSz="755650" rtl="0" eaLnBrk="1" fontAlgn="auto" latinLnBrk="0" hangingPunct="1">
                        <a:lnSpc>
                          <a:spcPct val="15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８月の報酬の総額に基づく定時決定の特例は、８～</a:t>
                      </a:r>
                      <a:r>
                        <a:rPr kumimoji="1" lang="en-US" altLang="ja-JP" sz="1000" b="0" u="none" dirty="0">
                          <a:solidFill>
                            <a:schemeClr val="tx1"/>
                          </a:solidFill>
                          <a:latin typeface="メイリオ" panose="020B0604030504040204" pitchFamily="50" charset="-128"/>
                          <a:ea typeface="メイリオ" panose="020B0604030504040204" pitchFamily="50" charset="-128"/>
                        </a:rPr>
                        <a:t>12</a:t>
                      </a:r>
                      <a:r>
                        <a:rPr kumimoji="1" lang="ja-JP" altLang="en-US" sz="1000" b="0" u="none" dirty="0">
                          <a:solidFill>
                            <a:schemeClr val="tx1"/>
                          </a:solidFill>
                          <a:latin typeface="メイリオ" panose="020B0604030504040204" pitchFamily="50" charset="-128"/>
                          <a:ea typeface="メイリオ" panose="020B0604030504040204" pitchFamily="50" charset="-128"/>
                        </a:rPr>
                        <a:t>月までを急減月とした特例改定とともに、今般新たに設けた特例措置の一つであり、当該定時決定の特例を行った場合、それ以降に、特例改定の届出を行うことはできません。</a:t>
                      </a: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sp>
        <p:nvSpPr>
          <p:cNvPr id="58" name="テキスト ボックス 57">
            <a:extLst>
              <a:ext uri="{FF2B5EF4-FFF2-40B4-BE49-F238E27FC236}">
                <a16:creationId xmlns:a16="http://schemas.microsoft.com/office/drawing/2014/main" id="{8676174C-0E9C-4BCA-AF2F-2A8BB0FC8854}"/>
              </a:ext>
            </a:extLst>
          </p:cNvPr>
          <p:cNvSpPr txBox="1"/>
          <p:nvPr/>
        </p:nvSpPr>
        <p:spPr>
          <a:xfrm>
            <a:off x="1061178" y="3376419"/>
            <a:ext cx="915962" cy="253916"/>
          </a:xfrm>
          <a:prstGeom prst="rect">
            <a:avLst/>
          </a:prstGeom>
          <a:noFill/>
        </p:spPr>
        <p:txBody>
          <a:bodyPr wrap="square" rtlCol="0">
            <a:spAutoFit/>
          </a:bodyPr>
          <a:lstStyle/>
          <a:p>
            <a:r>
              <a:rPr kumimoji="1" lang="ja-JP" altLang="en-US" sz="1000" dirty="0">
                <a:solidFill>
                  <a:srgbClr val="FF0000"/>
                </a:solidFill>
                <a:latin typeface="メイリオ" panose="020B0604030504040204" pitchFamily="50" charset="-128"/>
                <a:ea typeface="メイリオ" panose="020B0604030504040204" pitchFamily="50" charset="-128"/>
              </a:rPr>
              <a:t>（急減月）</a:t>
            </a:r>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sp>
        <p:nvSpPr>
          <p:cNvPr id="59" name="テキスト ボックス 58">
            <a:extLst>
              <a:ext uri="{FF2B5EF4-FFF2-40B4-BE49-F238E27FC236}">
                <a16:creationId xmlns:a16="http://schemas.microsoft.com/office/drawing/2014/main" id="{2370A762-551B-4D27-9511-BDDE0D17BA94}"/>
              </a:ext>
            </a:extLst>
          </p:cNvPr>
          <p:cNvSpPr txBox="1"/>
          <p:nvPr/>
        </p:nvSpPr>
        <p:spPr>
          <a:xfrm>
            <a:off x="4439378" y="3376419"/>
            <a:ext cx="915962" cy="246221"/>
          </a:xfrm>
          <a:prstGeom prst="rect">
            <a:avLst/>
          </a:prstGeom>
          <a:noFill/>
        </p:spPr>
        <p:txBody>
          <a:bodyPr wrap="square" rtlCol="0">
            <a:spAutoFit/>
          </a:bodyPr>
          <a:lstStyle/>
          <a:p>
            <a:r>
              <a:rPr kumimoji="1" lang="ja-JP" altLang="en-US" sz="1000" dirty="0">
                <a:solidFill>
                  <a:srgbClr val="FF0000"/>
                </a:solidFill>
                <a:latin typeface="メイリオ" panose="020B0604030504040204" pitchFamily="50" charset="-128"/>
                <a:ea typeface="メイリオ" panose="020B0604030504040204" pitchFamily="50" charset="-128"/>
              </a:rPr>
              <a:t>（回復月）</a:t>
            </a:r>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569950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538</Words>
  <Application>Microsoft Office PowerPoint</Application>
  <PresentationFormat>ユーザー設定</PresentationFormat>
  <Paragraphs>150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2020-10-19T00:33:26Z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1041-10.8.0.6186</vt:lpwstr>
  </property>
</Properties>
</file>